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99" r:id="rId3"/>
    <p:sldId id="281" r:id="rId4"/>
    <p:sldId id="283" r:id="rId5"/>
    <p:sldId id="282" r:id="rId6"/>
    <p:sldId id="290" r:id="rId7"/>
    <p:sldId id="279" r:id="rId8"/>
    <p:sldId id="270" r:id="rId9"/>
    <p:sldId id="258" r:id="rId10"/>
    <p:sldId id="285" r:id="rId11"/>
    <p:sldId id="293" r:id="rId12"/>
    <p:sldId id="297" r:id="rId13"/>
    <p:sldId id="289" r:id="rId14"/>
    <p:sldId id="301" r:id="rId15"/>
    <p:sldId id="303" r:id="rId16"/>
    <p:sldId id="294" r:id="rId17"/>
    <p:sldId id="295" r:id="rId18"/>
    <p:sldId id="296" r:id="rId19"/>
  </p:sldIdLst>
  <p:sldSz cx="18288000" cy="10287000"/>
  <p:notesSz cx="6797675" cy="9872663"/>
  <p:embeddedFontLs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Fira Sans Ultra-Bold" charset="0"/>
      <p:regular r:id="rId25"/>
    </p:embeddedFont>
    <p:embeddedFont>
      <p:font typeface="Fira Sans Medium" charset="0"/>
      <p:regular r:id="rId26"/>
      <p:italic r:id="rId27"/>
    </p:embeddedFont>
    <p:embeddedFont>
      <p:font typeface="Fira Sans Light" charset="0"/>
      <p:regular r:id="rId28"/>
    </p:embeddedFont>
    <p:embeddedFont>
      <p:font typeface="Verdana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36B2"/>
    <a:srgbClr val="A066CB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-12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pPr/>
              <a:t>10.10.2025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51222"/>
            <a:ext cx="5438140" cy="3887360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1763" y="1336675"/>
            <a:ext cx="6427787" cy="36147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68956" y="5153762"/>
            <a:ext cx="5351625" cy="4216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159" name="Google Shape;159;p3:notes"/>
          <p:cNvSpPr txBox="1">
            <a:spLocks noGrp="1"/>
          </p:cNvSpPr>
          <p:nvPr>
            <p:ph type="sldNum" idx="12"/>
          </p:nvPr>
        </p:nvSpPr>
        <p:spPr>
          <a:xfrm>
            <a:off x="3789192" y="10171802"/>
            <a:ext cx="2898796" cy="5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b" anchorCtr="0">
            <a:noAutofit/>
          </a:bodyPr>
          <a:lstStyle/>
          <a:p>
            <a:pPr defTabSz="898817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ru-RU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898817">
                <a:buClr>
                  <a:srgbClr val="000000"/>
                </a:buClr>
                <a:buSzPts val="1200"/>
                <a:defRPr/>
              </a:pPr>
              <a:t>7</a:t>
            </a:fld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096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A5321-6453-48EB-A4C8-3EBE1916C95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A5321-6453-48EB-A4C8-3EBE1916C95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ranslate.yandex.ru/translator/%D0%A0%D1%83%D1%81%D1%81%D0%BA%D0%B8%D0%B9-%D0%9A%D0%B0%D0%B7%D0%B0%D1%85%D1%81%D0%BA%D0%B8%D0%B9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5.svg"/><Relationship Id="rId3" Type="http://schemas.openxmlformats.org/officeDocument/2006/relationships/image" Target="../media/image36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18.png"/><Relationship Id="rId15" Type="http://schemas.openxmlformats.org/officeDocument/2006/relationships/image" Target="../media/image41.png"/><Relationship Id="rId4" Type="http://schemas.openxmlformats.org/officeDocument/2006/relationships/image" Target="../media/image26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ranslate.yandex.ru/translator/%D0%A0%D1%83%D1%81%D1%81%D0%BA%D0%B8%D0%B9-%D0%9A%D0%B0%D0%B7%D0%B0%D1%85%D1%81%D0%BA%D0%B8%D0%B9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4.png"/><Relationship Id="rId7" Type="http://schemas.openxmlformats.org/officeDocument/2006/relationships/image" Target="../media/image4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33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translate.yandex.ru/translator/%D0%A0%D1%83%D1%81%D1%81%D0%BA%D0%B8%D0%B9-%D0%9A%D0%B0%D0%B7%D0%B0%D1%85%D1%81%D0%BA%D0%B8%D0%B9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200" y="1638300"/>
            <a:ext cx="12097059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8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қаржыландыру</a:t>
            </a:r>
            <a:endParaRPr lang="ru-RU" sz="8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8800" dirty="0" smtClean="0">
                <a:hlinkClick r:id="rId2"/>
              </a:rPr>
              <a:t/>
            </a:r>
            <a:br>
              <a:rPr lang="ru-RU" sz="8800" dirty="0" smtClean="0">
                <a:hlinkClick r:id="rId2"/>
              </a:rPr>
            </a:br>
            <a:endParaRPr lang="en-US" sz="8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77CBEB2-0CA4-9F9C-06D6-C47D4CE17ABA}"/>
              </a:ext>
            </a:extLst>
          </p:cNvPr>
          <p:cNvSpPr txBox="1"/>
          <p:nvPr/>
        </p:nvSpPr>
        <p:spPr>
          <a:xfrm>
            <a:off x="919766" y="571500"/>
            <a:ext cx="15925800" cy="523220"/>
          </a:xfrm>
          <a:prstGeom prst="rect">
            <a:avLst/>
          </a:prstGeom>
          <a:solidFill>
            <a:srgbClr val="1836B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ВАУЧЕРЛІК ҚАРЖЫЛАНДЫРУДЫ  ІСКЕ АСЫРУ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xmlns="" id="{BC1495E4-16D1-D586-B680-868975A5FCD8}"/>
              </a:ext>
            </a:extLst>
          </p:cNvPr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xmlns="" id="{65DC1568-BB55-3977-145D-B22C30239C68}"/>
                </a:ext>
              </a:extLst>
            </p:cNvPr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738DDC4-5F66-C094-61AB-F6E4884E0425}"/>
              </a:ext>
            </a:extLst>
          </p:cNvPr>
          <p:cNvSpPr txBox="1"/>
          <p:nvPr/>
        </p:nvSpPr>
        <p:spPr>
          <a:xfrm>
            <a:off x="876300" y="1465410"/>
            <a:ext cx="15969266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 әмиянды енгізу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мектепке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қосымша білім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 жобаларын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мәселелері жөніндегі кеңестің хаттамасы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мамырдағы Қазақстан Республикасы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Президентінің көмекшісі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 Б. Дүйсенова                                                                   "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 ваучерлік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іске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беру»</a:t>
            </a:r>
          </a:p>
          <a:p>
            <a:pPr marL="342900" lvl="0" indent="-342900" algn="just"/>
            <a:endParaRPr lang="kk-KZ" sz="2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DF220C7A-9FE3-69B3-E091-4875BA3B4B11}"/>
              </a:ext>
            </a:extLst>
          </p:cNvPr>
          <p:cNvCxnSpPr>
            <a:cxnSpLocks/>
          </p:cNvCxnSpPr>
          <p:nvPr/>
        </p:nvCxnSpPr>
        <p:spPr>
          <a:xfrm>
            <a:off x="938011" y="1417659"/>
            <a:ext cx="1478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38B4921B-3F5C-8D44-E7FA-7A410995BBE5}"/>
              </a:ext>
            </a:extLst>
          </p:cNvPr>
          <p:cNvCxnSpPr>
            <a:cxnSpLocks/>
          </p:cNvCxnSpPr>
          <p:nvPr/>
        </p:nvCxnSpPr>
        <p:spPr>
          <a:xfrm flipH="1">
            <a:off x="996600" y="3737111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82FF423-D11B-1BC4-3D51-F81D62A23280}"/>
              </a:ext>
            </a:extLst>
          </p:cNvPr>
          <p:cNvSpPr txBox="1"/>
          <p:nvPr/>
        </p:nvSpPr>
        <p:spPr>
          <a:xfrm>
            <a:off x="919766" y="4914900"/>
            <a:ext cx="1592580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әкімдігінің қаулысы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шілдедегі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№А-7/400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облысының әкімі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М.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Ахметжанов</a:t>
            </a:r>
            <a:endParaRPr lang="kk-KZ" sz="3200" b="1" i="1" dirty="0">
              <a:solidFill>
                <a:srgbClr val="00206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lvl="0"/>
            <a:r>
              <a:rPr lang="kk-KZ" sz="3000" b="1" dirty="0">
                <a:latin typeface="Arial" panose="020B0604020202020204" pitchFamily="34" charset="0"/>
                <a:cs typeface="Arial" panose="020B0604020202020204" pitchFamily="34" charset="0"/>
              </a:rPr>
              <a:t>   Пункт 11</a:t>
            </a:r>
          </a:p>
          <a:p>
            <a:pPr marL="360363" lvl="0"/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"Ақмола облысының білім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басқармасы"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ММ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ағымдағы жылдың тамыз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айынан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облысында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қызметтерін алушылар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ескере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оқытуға мемлекеттік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тапсырысы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орналастырсын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endParaRPr lang="kk-KZ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50708537-222F-EB7B-13D4-EE0530572D7D}"/>
              </a:ext>
            </a:extLst>
          </p:cNvPr>
          <p:cNvCxnSpPr>
            <a:cxnSpLocks/>
          </p:cNvCxnSpPr>
          <p:nvPr/>
        </p:nvCxnSpPr>
        <p:spPr>
          <a:xfrm flipH="1">
            <a:off x="990600" y="6218259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613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38200" y="1224820"/>
            <a:ext cx="16899384" cy="5595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"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қызметтерін алушылар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ескере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оқытуға мемлекеттік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тапсырысын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пилоттық жобаның кейбір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мәселелері туралы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                                                                     ҚР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Министрінің 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30.12.2024 ж. № 372 </a:t>
            </a:r>
            <a:r>
              <a:rPr lang="ru-RU" sz="32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бұйрығымен бекітілген</a:t>
            </a:r>
            <a:r>
              <a:rPr lang="ru-RU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қызметтерін алушылар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ескере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оқытуға мемлекеттік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тапсырысын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пилоттық жобаны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жүргізу алгоритмі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Облыстық және Республикалық маңызы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Астананы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облыстардың аудандарын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қаржыландыруға кезең-кезеңмен көшу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қызметтерін алушылар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ескере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оқытуға мемлекеттік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тапсырысын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пилоттық жобаны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бірлесіп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қосылу шарты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әзірленді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95224" y="1562099"/>
            <a:ext cx="947776" cy="762000"/>
            <a:chOff x="195224" y="1562099"/>
            <a:chExt cx="947776" cy="762000"/>
          </a:xfrm>
        </p:grpSpPr>
        <p:sp>
          <p:nvSpPr>
            <p:cNvPr id="16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01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06764" y="6972300"/>
            <a:ext cx="947776" cy="762000"/>
            <a:chOff x="195224" y="1562099"/>
            <a:chExt cx="947776" cy="762000"/>
          </a:xfrm>
        </p:grpSpPr>
        <p:sp>
          <p:nvSpPr>
            <p:cNvPr id="19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20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</a:t>
              </a:r>
              <a:r>
                <a:rPr lang="ru-RU" sz="3600" b="1" spc="-46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2</a:t>
              </a:r>
              <a:endParaRPr lang="en-US" sz="3600" b="1" spc="-46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grpSp>
        <p:nvGrpSpPr>
          <p:cNvPr id="21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77CBEB2-0CA4-9F9C-06D6-C47D4CE17ABA}"/>
              </a:ext>
            </a:extLst>
          </p:cNvPr>
          <p:cNvSpPr txBox="1"/>
          <p:nvPr/>
        </p:nvSpPr>
        <p:spPr>
          <a:xfrm>
            <a:off x="921545" y="377523"/>
            <a:ext cx="15925800" cy="584775"/>
          </a:xfrm>
          <a:prstGeom prst="rect">
            <a:avLst/>
          </a:prstGeom>
          <a:solidFill>
            <a:srgbClr val="1836B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ВАУЧЕРЛІК  ҚАРЖЫЛАНДЫРУДЫ  ІСКЕ  АСЫРУ</a:t>
            </a:r>
            <a:endParaRPr lang="ru-RU" sz="32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108880" y="6388590"/>
            <a:ext cx="757792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Бекітілген тәртіп бойынша</a:t>
            </a:r>
            <a:r>
              <a:rPr lang="kk-KZ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56596" y="6871680"/>
            <a:ext cx="161002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813" lvl="0" indent="192088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балаларды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(6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1813" lvl="0" indent="192088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Ваучерлерді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МДҰ-ға бөлу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1813" lvl="0" indent="192088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Құжаттарды қабылдау және балаларды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МДҰ-ға қабылдау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31813" lvl="0" indent="192088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Көрсетілетін қызметті алушылар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контингентін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31813" lvl="0" indent="192088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тізбесін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1813" lvl="0" indent="192088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Пилоттық жобаға қатысушылардың ваучерлік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қаржыландыруды ескере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тәрбилелеу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оқытудың  мемлекеттік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тапсырысты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іс-әрекеттері анықталды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Freeform 10"/>
          <p:cNvSpPr/>
          <p:nvPr/>
        </p:nvSpPr>
        <p:spPr>
          <a:xfrm rot="10800000">
            <a:off x="1447800" y="313541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6" name="Freeform 10"/>
          <p:cNvSpPr/>
          <p:nvPr/>
        </p:nvSpPr>
        <p:spPr>
          <a:xfrm rot="10800000">
            <a:off x="1447800" y="4152900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7" name="Freeform 10"/>
          <p:cNvSpPr/>
          <p:nvPr/>
        </p:nvSpPr>
        <p:spPr>
          <a:xfrm rot="10800000">
            <a:off x="1447800" y="4914900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cxnSp>
        <p:nvCxnSpPr>
          <p:cNvPr id="39" name="Прямая соединительная линия 38"/>
          <p:cNvCxnSpPr/>
          <p:nvPr/>
        </p:nvCxnSpPr>
        <p:spPr>
          <a:xfrm>
            <a:off x="1449707" y="9002704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453524" y="7150589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474806" y="7513962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476427" y="7932862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476427" y="8224526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453524" y="8598389"/>
            <a:ext cx="322269" cy="0"/>
          </a:xfrm>
          <a:prstGeom prst="line">
            <a:avLst/>
          </a:prstGeom>
          <a:ln w="76200">
            <a:solidFill>
              <a:srgbClr val="183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40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Треугольник 1049">
            <a:extLst>
              <a:ext uri="{FF2B5EF4-FFF2-40B4-BE49-F238E27FC236}">
                <a16:creationId xmlns="" xmlns:a16="http://schemas.microsoft.com/office/drawing/2014/main" id="{D3FAB554-7747-5818-0B15-DBE0BCDC9234}"/>
              </a:ext>
            </a:extLst>
          </p:cNvPr>
          <p:cNvSpPr/>
          <p:nvPr/>
        </p:nvSpPr>
        <p:spPr>
          <a:xfrm rot="5400000">
            <a:off x="13508034" y="4763409"/>
            <a:ext cx="839438" cy="9437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9A4276F-5268-AD59-9271-362C22835028}"/>
              </a:ext>
            </a:extLst>
          </p:cNvPr>
          <p:cNvSpPr/>
          <p:nvPr/>
        </p:nvSpPr>
        <p:spPr>
          <a:xfrm>
            <a:off x="0" y="123254"/>
            <a:ext cx="1082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ВАУЧЕРЛІК ҚАРЖЫЛАНДЫРУ ПРИНЦИПТЕРІ</a:t>
            </a:r>
            <a:endParaRPr lang="ru-RU" sz="36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2928426" y="833901"/>
            <a:ext cx="3234259" cy="57888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x-none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x-none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76840876-F64D-BAD7-0EA8-344293DC72C0}"/>
              </a:ext>
            </a:extLst>
          </p:cNvPr>
          <p:cNvSpPr txBox="1"/>
          <p:nvPr/>
        </p:nvSpPr>
        <p:spPr>
          <a:xfrm>
            <a:off x="11396620" y="869072"/>
            <a:ext cx="4183091" cy="578882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x-none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x-none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" name="Скругленный прямоугольник 1023">
            <a:extLst>
              <a:ext uri="{FF2B5EF4-FFF2-40B4-BE49-F238E27FC236}">
                <a16:creationId xmlns="" xmlns:a16="http://schemas.microsoft.com/office/drawing/2014/main" id="{D40A5EFD-69B1-BF2F-FC99-6D6800DD2C39}"/>
              </a:ext>
            </a:extLst>
          </p:cNvPr>
          <p:cNvSpPr/>
          <p:nvPr/>
        </p:nvSpPr>
        <p:spPr>
          <a:xfrm>
            <a:off x="285488" y="8444758"/>
            <a:ext cx="17545311" cy="1680256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="" xmlns:a16="http://schemas.microsoft.com/office/drawing/2014/main" id="{3161A1DC-FBD1-09FE-DF67-D1F47B2B687B}"/>
              </a:ext>
            </a:extLst>
          </p:cNvPr>
          <p:cNvSpPr/>
          <p:nvPr/>
        </p:nvSpPr>
        <p:spPr>
          <a:xfrm>
            <a:off x="285489" y="1480341"/>
            <a:ext cx="17621511" cy="2282177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A946842-AD30-AF9D-B628-0B4B47F38588}"/>
              </a:ext>
            </a:extLst>
          </p:cNvPr>
          <p:cNvSpPr txBox="1"/>
          <p:nvPr/>
        </p:nvSpPr>
        <p:spPr>
          <a:xfrm>
            <a:off x="10739221" y="8700743"/>
            <a:ext cx="5948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ТБЖ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тәуекелдерді басқару жүйесі, қиылысу, аномалияны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сыбайлас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жемқорлықты азайту</a:t>
            </a:r>
            <a:endParaRPr lang="x-none" sz="2800" b="1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DDB95DD-F4DA-7287-06BD-56E4B5D823C9}"/>
              </a:ext>
            </a:extLst>
          </p:cNvPr>
          <p:cNvSpPr txBox="1"/>
          <p:nvPr/>
        </p:nvSpPr>
        <p:spPr>
          <a:xfrm>
            <a:off x="2262219" y="8724900"/>
            <a:ext cx="4900581" cy="1475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14"/>
              </a:spcAft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Тізімде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жоқ балалар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фактілері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дәйекті бақылаудың болмауы</a:t>
            </a:r>
            <a:endParaRPr lang="x-none" sz="2800" b="1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5" name="Google Shape;2789;p7">
            <a:extLst>
              <a:ext uri="{FF2B5EF4-FFF2-40B4-BE49-F238E27FC236}">
                <a16:creationId xmlns="" xmlns:a16="http://schemas.microsoft.com/office/drawing/2014/main" id="{3A747766-F346-0A26-EBB6-39EC6871172F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345405" y="2445654"/>
            <a:ext cx="910145" cy="9055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2AE94A3B-2F60-786B-AE96-54F872F4C57A}"/>
              </a:ext>
            </a:extLst>
          </p:cNvPr>
          <p:cNvGrpSpPr/>
          <p:nvPr/>
        </p:nvGrpSpPr>
        <p:grpSpPr>
          <a:xfrm>
            <a:off x="2421679" y="2594500"/>
            <a:ext cx="1237306" cy="404049"/>
            <a:chOff x="4579137" y="3515691"/>
            <a:chExt cx="1659746" cy="453513"/>
          </a:xfrm>
        </p:grpSpPr>
        <p:grpSp>
          <p:nvGrpSpPr>
            <p:cNvPr id="27" name="Группа 26">
              <a:extLst>
                <a:ext uri="{FF2B5EF4-FFF2-40B4-BE49-F238E27FC236}">
                  <a16:creationId xmlns="" xmlns:a16="http://schemas.microsoft.com/office/drawing/2014/main" id="{940E26FD-BB8C-BFDD-0816-AC33DFC4F876}"/>
                </a:ext>
              </a:extLst>
            </p:cNvPr>
            <p:cNvGrpSpPr/>
            <p:nvPr/>
          </p:nvGrpSpPr>
          <p:grpSpPr>
            <a:xfrm>
              <a:off x="4579137" y="3515691"/>
              <a:ext cx="1245928" cy="453513"/>
              <a:chOff x="918644" y="2861401"/>
              <a:chExt cx="1245928" cy="453513"/>
            </a:xfrm>
          </p:grpSpPr>
          <p:pic>
            <p:nvPicPr>
              <p:cNvPr id="29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779EFE55-8D48-33D4-B6E7-FC7AB2989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16" descr="I:\! WORK\For prezentations\peoples\user_256.png">
                <a:extLst>
                  <a:ext uri="{FF2B5EF4-FFF2-40B4-BE49-F238E27FC236}">
                    <a16:creationId xmlns="" xmlns:a16="http://schemas.microsoft.com/office/drawing/2014/main" id="{CDC78E8D-ED30-CCB5-4198-545482479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7" descr="I:\! WORK\For prezentations\peoples\user_256.png">
                <a:extLst>
                  <a:ext uri="{FF2B5EF4-FFF2-40B4-BE49-F238E27FC236}">
                    <a16:creationId xmlns="" xmlns:a16="http://schemas.microsoft.com/office/drawing/2014/main" id="{757F2EE2-D2BE-5AE8-1126-4CB966982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8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4F03E34C-AF8A-D9B0-595F-2008FFBE8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90221" y="3518100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DA3B8F90-3602-644A-69F5-AA1FEF6F8485}"/>
              </a:ext>
            </a:extLst>
          </p:cNvPr>
          <p:cNvGrpSpPr/>
          <p:nvPr/>
        </p:nvGrpSpPr>
        <p:grpSpPr>
          <a:xfrm>
            <a:off x="555681" y="2571754"/>
            <a:ext cx="1882812" cy="446534"/>
            <a:chOff x="-8889" y="2861401"/>
            <a:chExt cx="2579950" cy="483119"/>
          </a:xfrm>
        </p:grpSpPr>
        <p:pic>
          <p:nvPicPr>
            <p:cNvPr id="22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8EC0E101-6BCE-EB5F-638D-BE5154989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8644" y="2866219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6" descr="I:\! WORK\For prezentations\peoples\user_256.png">
              <a:extLst>
                <a:ext uri="{FF2B5EF4-FFF2-40B4-BE49-F238E27FC236}">
                  <a16:creationId xmlns="" xmlns:a16="http://schemas.microsoft.com/office/drawing/2014/main" id="{FC5C6AE0-A9DF-B422-6397-07F4CF312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32462" y="2866218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7" descr="I:\! WORK\For prezentations\peoples\user_256.png">
              <a:extLst>
                <a:ext uri="{FF2B5EF4-FFF2-40B4-BE49-F238E27FC236}">
                  <a16:creationId xmlns="" xmlns:a16="http://schemas.microsoft.com/office/drawing/2014/main" id="{A295C0A4-D7D8-40E1-7D62-F06D1ABAE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15910" y="2861401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7" descr="I:\! WORK\For prezentations\peoples\user_256.png">
              <a:extLst>
                <a:ext uri="{FF2B5EF4-FFF2-40B4-BE49-F238E27FC236}">
                  <a16:creationId xmlns="" xmlns:a16="http://schemas.microsoft.com/office/drawing/2014/main" id="{B0FAE7C5-7840-5B63-AFAE-288740DF8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2399" y="2863447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D15CED44-434A-AA0D-287F-C732BA5BE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889" y="2895825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I:\! WORK\For prezentations\peoples\user_256.png">
            <a:extLst>
              <a:ext uri="{FF2B5EF4-FFF2-40B4-BE49-F238E27FC236}">
                <a16:creationId xmlns="" xmlns:a16="http://schemas.microsoft.com/office/drawing/2014/main" id="{D3BA368C-D622-D216-ED8F-441FC1D18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1783432" y="2070527"/>
            <a:ext cx="445749" cy="4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Соединитель: изогнутый 21">
            <a:extLst>
              <a:ext uri="{FF2B5EF4-FFF2-40B4-BE49-F238E27FC236}">
                <a16:creationId xmlns="" xmlns:a16="http://schemas.microsoft.com/office/drawing/2014/main" id="{D7A81DB7-15DA-9237-7E32-2DF14D75EDB7}"/>
              </a:ext>
            </a:extLst>
          </p:cNvPr>
          <p:cNvCxnSpPr>
            <a:cxnSpLocks/>
          </p:cNvCxnSpPr>
          <p:nvPr/>
        </p:nvCxnSpPr>
        <p:spPr>
          <a:xfrm>
            <a:off x="2296305" y="2257115"/>
            <a:ext cx="1109455" cy="346456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="" xmlns:a16="http://schemas.microsoft.com/office/drawing/2014/main" id="{3505F0F8-005B-6967-7314-72B0A722A917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961017" y="2785122"/>
            <a:ext cx="22796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icture background">
            <a:extLst>
              <a:ext uri="{FF2B5EF4-FFF2-40B4-BE49-F238E27FC236}">
                <a16:creationId xmlns=""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22343" y="2700257"/>
            <a:ext cx="838222" cy="8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Google Shape;2789;p7">
            <a:extLst>
              <a:ext uri="{FF2B5EF4-FFF2-40B4-BE49-F238E27FC236}">
                <a16:creationId xmlns=""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838945" y="2477201"/>
            <a:ext cx="802675" cy="8063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3"/>
          <p:cNvGrpSpPr/>
          <p:nvPr/>
        </p:nvGrpSpPr>
        <p:grpSpPr>
          <a:xfrm>
            <a:off x="5591365" y="2593471"/>
            <a:ext cx="1834752" cy="444473"/>
            <a:chOff x="6290384" y="2634468"/>
            <a:chExt cx="1834752" cy="444473"/>
          </a:xfrm>
        </p:grpSpPr>
        <p:pic>
          <p:nvPicPr>
            <p:cNvPr id="39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4198EED1-B556-F72E-3231-7C26EB0CC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90384" y="2638023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E5BC6E29-C965-4074-F604-62ADE4A7E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56685" y="263446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DBA31A8A-24DA-AD6F-7FC3-377E2F587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10792" y="2643869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2D6D0D53-9AF7-F450-A64C-E892B7936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7094" y="264028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2C320D54-C958-67FB-24D8-0BF0BE19B8D8}"/>
              </a:ext>
            </a:extLst>
          </p:cNvPr>
          <p:cNvSpPr txBox="1"/>
          <p:nvPr/>
        </p:nvSpPr>
        <p:spPr>
          <a:xfrm>
            <a:off x="4620013" y="3397945"/>
            <a:ext cx="2639134" cy="328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157121">
              <a:defRPr/>
            </a:pPr>
            <a:r>
              <a:rPr lang="kk-KZ" sz="1535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Бүйірден кіру</a:t>
            </a:r>
            <a:endParaRPr lang="ru-RU" sz="1535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1" name="Группа 50">
            <a:extLst>
              <a:ext uri="{FF2B5EF4-FFF2-40B4-BE49-F238E27FC236}">
                <a16:creationId xmlns="" xmlns:a16="http://schemas.microsoft.com/office/drawing/2014/main" id="{ED7B6EEF-CF57-7FBE-3F1B-5991CA03E1B8}"/>
              </a:ext>
            </a:extLst>
          </p:cNvPr>
          <p:cNvGrpSpPr/>
          <p:nvPr/>
        </p:nvGrpSpPr>
        <p:grpSpPr>
          <a:xfrm>
            <a:off x="9897958" y="2328533"/>
            <a:ext cx="1987466" cy="529866"/>
            <a:chOff x="12239675" y="6329309"/>
            <a:chExt cx="2706233" cy="743055"/>
          </a:xfrm>
        </p:grpSpPr>
        <p:pic>
          <p:nvPicPr>
            <p:cNvPr id="52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11D0C43B-C3FB-BFF0-93D7-F51FBF025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3967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BE881EE1-DEBF-153E-0F47-67B5A9EE9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90525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85029FBC-4613-227F-0110-398080BBA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540503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5" descr="I:\! WORK\For prezentations\peoples\user_256.png">
              <a:extLst>
                <a:ext uri="{FF2B5EF4-FFF2-40B4-BE49-F238E27FC236}">
                  <a16:creationId xmlns="" xmlns:a16="http://schemas.microsoft.com/office/drawing/2014/main" id="{72346A4F-A29E-4EB8-6516-B112A488A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206083" y="6329309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" name="Стрелка вправо с вырезом 1029">
            <a:extLst>
              <a:ext uri="{FF2B5EF4-FFF2-40B4-BE49-F238E27FC236}">
                <a16:creationId xmlns="" xmlns:a16="http://schemas.microsoft.com/office/drawing/2014/main" id="{8A91A6F3-6959-619E-806C-67F20980EBB4}"/>
              </a:ext>
            </a:extLst>
          </p:cNvPr>
          <p:cNvSpPr/>
          <p:nvPr/>
        </p:nvSpPr>
        <p:spPr>
          <a:xfrm>
            <a:off x="630443" y="3130516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Стрелка вправо с вырезом 1030">
            <a:extLst>
              <a:ext uri="{FF2B5EF4-FFF2-40B4-BE49-F238E27FC236}">
                <a16:creationId xmlns="" xmlns:a16="http://schemas.microsoft.com/office/drawing/2014/main" id="{58B5DBC2-C0F3-52F8-7161-9D4A9A55FA47}"/>
              </a:ext>
            </a:extLst>
          </p:cNvPr>
          <p:cNvSpPr/>
          <p:nvPr/>
        </p:nvSpPr>
        <p:spPr>
          <a:xfrm rot="10800000">
            <a:off x="5591365" y="3177291"/>
            <a:ext cx="2040690" cy="171765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="" xmlns:a16="http://schemas.microsoft.com/office/drawing/2014/main" id="{53F22DFA-3E45-9E54-D239-8E88CA16D82D}"/>
              </a:ext>
            </a:extLst>
          </p:cNvPr>
          <p:cNvSpPr txBox="1"/>
          <p:nvPr/>
        </p:nvSpPr>
        <p:spPr>
          <a:xfrm>
            <a:off x="1958577" y="1692622"/>
            <a:ext cx="6433447" cy="48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4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«МДҰ </a:t>
            </a: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–ға орынға» кезеккке</a:t>
            </a:r>
            <a:r>
              <a:rPr lang="ru-RU" sz="24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тұру</a:t>
            </a:r>
            <a:endParaRPr lang="x-none" sz="2400" b="1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="" xmlns:a16="http://schemas.microsoft.com/office/drawing/2014/main" id="{4B6A4C47-DE64-3BD4-CB46-9BD466205FDF}"/>
              </a:ext>
            </a:extLst>
          </p:cNvPr>
          <p:cNvSpPr txBox="1"/>
          <p:nvPr/>
        </p:nvSpPr>
        <p:spPr>
          <a:xfrm>
            <a:off x="8893874" y="1635425"/>
            <a:ext cx="7213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"Ақшаға" кезек-ваучер</a:t>
            </a:r>
            <a:endParaRPr lang="x-none" sz="2800" b="1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34" name="Стрелка вправо с вырезом 1033">
            <a:extLst>
              <a:ext uri="{FF2B5EF4-FFF2-40B4-BE49-F238E27FC236}">
                <a16:creationId xmlns="" xmlns:a16="http://schemas.microsoft.com/office/drawing/2014/main" id="{46949DEC-993A-5A1C-D194-762F7247F28D}"/>
              </a:ext>
            </a:extLst>
          </p:cNvPr>
          <p:cNvSpPr/>
          <p:nvPr/>
        </p:nvSpPr>
        <p:spPr>
          <a:xfrm>
            <a:off x="9361818" y="2960715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Стрелка вправо с вырезом 1034">
            <a:extLst>
              <a:ext uri="{FF2B5EF4-FFF2-40B4-BE49-F238E27FC236}">
                <a16:creationId xmlns="" xmlns:a16="http://schemas.microsoft.com/office/drawing/2014/main" id="{C3AD9142-2CCE-2D1F-784D-69A9184F5E97}"/>
              </a:ext>
            </a:extLst>
          </p:cNvPr>
          <p:cNvSpPr/>
          <p:nvPr/>
        </p:nvSpPr>
        <p:spPr>
          <a:xfrm>
            <a:off x="13548411" y="2949528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8" name="Picture 4" descr="Picture background">
            <a:extLst>
              <a:ext uri="{FF2B5EF4-FFF2-40B4-BE49-F238E27FC236}">
                <a16:creationId xmlns="" xmlns:a16="http://schemas.microsoft.com/office/drawing/2014/main" id="{BDEAF316-2BA9-2759-7A05-921B62F80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79246" y="8569205"/>
            <a:ext cx="1924258" cy="1250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14" descr="Picture background">
            <a:extLst>
              <a:ext uri="{FF2B5EF4-FFF2-40B4-BE49-F238E27FC236}">
                <a16:creationId xmlns="" xmlns:a16="http://schemas.microsoft.com/office/drawing/2014/main" id="{0FF05D26-990E-61FF-9D0F-0E15B6C3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518" y="8786969"/>
            <a:ext cx="1426202" cy="99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7576852" y="1760586"/>
            <a:ext cx="445001" cy="1766566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ӘДІЛДІК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6" name="TextBox 1035">
            <a:extLst>
              <a:ext uri="{FF2B5EF4-FFF2-40B4-BE49-F238E27FC236}">
                <a16:creationId xmlns="" xmlns:a16="http://schemas.microsoft.com/office/drawing/2014/main" id="{56D5C72E-D2B4-708E-9909-A896553B6F6C}"/>
              </a:ext>
            </a:extLst>
          </p:cNvPr>
          <p:cNvSpPr txBox="1"/>
          <p:nvPr/>
        </p:nvSpPr>
        <p:spPr>
          <a:xfrm>
            <a:off x="2102181" y="6426916"/>
            <a:ext cx="6549236" cy="46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Мемлекеттік</a:t>
            </a:r>
            <a:r>
              <a:rPr lang="ru-RU" sz="24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тапсырыс</a:t>
            </a:r>
            <a:r>
              <a:rPr lang="ru-RU" sz="24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МДҰ </a:t>
            </a: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бекітіледі</a:t>
            </a:r>
            <a:endParaRPr lang="x-none" sz="2400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="" xmlns:a16="http://schemas.microsoft.com/office/drawing/2014/main" id="{D056BB92-A13E-446C-950B-CCA39F354C7A}"/>
              </a:ext>
            </a:extLst>
          </p:cNvPr>
          <p:cNvSpPr txBox="1"/>
          <p:nvPr/>
        </p:nvSpPr>
        <p:spPr>
          <a:xfrm>
            <a:off x="8946121" y="6419906"/>
            <a:ext cx="7150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Ақша баланың соңынан ереді</a:t>
            </a:r>
            <a:endParaRPr lang="ru-RU" sz="2800" b="1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70603" y="6811398"/>
            <a:ext cx="1291597" cy="1241790"/>
            <a:chOff x="1070603" y="6811398"/>
            <a:chExt cx="1259287" cy="1241790"/>
          </a:xfrm>
        </p:grpSpPr>
        <p:pic>
          <p:nvPicPr>
            <p:cNvPr id="1068" name="Google Shape;2789;p7">
              <a:extLst>
                <a:ext uri="{FF2B5EF4-FFF2-40B4-BE49-F238E27FC236}">
                  <a16:creationId xmlns=""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8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Picture 2" descr="Picture background">
              <a:extLst>
                <a:ext uri="{FF2B5EF4-FFF2-40B4-BE49-F238E27FC236}">
                  <a16:creationId xmlns=""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2" name="TextBox 1071">
            <a:extLst>
              <a:ext uri="{FF2B5EF4-FFF2-40B4-BE49-F238E27FC236}">
                <a16:creationId xmlns="" xmlns:a16="http://schemas.microsoft.com/office/drawing/2014/main" id="{D4445141-521B-310E-8C80-8F0DCF28E0F8}"/>
              </a:ext>
            </a:extLst>
          </p:cNvPr>
          <p:cNvSpPr txBox="1"/>
          <p:nvPr/>
        </p:nvSpPr>
        <p:spPr>
          <a:xfrm>
            <a:off x="1764887" y="790423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</a:t>
            </a:r>
            <a:r>
              <a:rPr lang="ru-RU" sz="1400" kern="1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3" name="TextBox 1072">
            <a:extLst>
              <a:ext uri="{FF2B5EF4-FFF2-40B4-BE49-F238E27FC236}">
                <a16:creationId xmlns="" xmlns:a16="http://schemas.microsoft.com/office/drawing/2014/main" id="{AC4D16D3-2EC5-DF8F-846E-4D56621B9FFE}"/>
              </a:ext>
            </a:extLst>
          </p:cNvPr>
          <p:cNvSpPr txBox="1"/>
          <p:nvPr/>
        </p:nvSpPr>
        <p:spPr>
          <a:xfrm>
            <a:off x="4673051" y="7863001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</a:t>
            </a:r>
            <a:r>
              <a:rPr lang="ru-RU" sz="1400" kern="1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4" name="TextBox 1073">
            <a:extLst>
              <a:ext uri="{FF2B5EF4-FFF2-40B4-BE49-F238E27FC236}">
                <a16:creationId xmlns="" xmlns:a16="http://schemas.microsoft.com/office/drawing/2014/main" id="{9EB8FC85-94A9-4306-49EC-68D68C177698}"/>
              </a:ext>
            </a:extLst>
          </p:cNvPr>
          <p:cNvSpPr txBox="1"/>
          <p:nvPr/>
        </p:nvSpPr>
        <p:spPr>
          <a:xfrm>
            <a:off x="7311503" y="781448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130 </a:t>
            </a:r>
            <a:r>
              <a:rPr lang="ru-RU" sz="1400" kern="1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x-none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78" name="Picture 16" descr="Picture background">
            <a:extLst>
              <a:ext uri="{FF2B5EF4-FFF2-40B4-BE49-F238E27FC236}">
                <a16:creationId xmlns="" xmlns:a16="http://schemas.microsoft.com/office/drawing/2014/main" id="{16D08ACD-4AA5-55BE-8714-899BFF85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0485" y="6939667"/>
            <a:ext cx="1284784" cy="957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81" name="Стрелка вправо с вырезом 1080">
            <a:extLst>
              <a:ext uri="{FF2B5EF4-FFF2-40B4-BE49-F238E27FC236}">
                <a16:creationId xmlns="" xmlns:a16="http://schemas.microsoft.com/office/drawing/2014/main" id="{E2F7970C-403B-D569-6A82-2474D6E5FFC9}"/>
              </a:ext>
            </a:extLst>
          </p:cNvPr>
          <p:cNvSpPr/>
          <p:nvPr/>
        </p:nvSpPr>
        <p:spPr>
          <a:xfrm>
            <a:off x="10835354" y="7336677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2" name="Стрелка вправо с вырезом 1081">
            <a:extLst>
              <a:ext uri="{FF2B5EF4-FFF2-40B4-BE49-F238E27FC236}">
                <a16:creationId xmlns="" xmlns:a16="http://schemas.microsoft.com/office/drawing/2014/main" id="{FF57F62D-0865-4130-D198-77657ED14844}"/>
              </a:ext>
            </a:extLst>
          </p:cNvPr>
          <p:cNvSpPr/>
          <p:nvPr/>
        </p:nvSpPr>
        <p:spPr>
          <a:xfrm>
            <a:off x="13731046" y="7316701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3" name="TextBox 1082">
            <a:extLst>
              <a:ext uri="{FF2B5EF4-FFF2-40B4-BE49-F238E27FC236}">
                <a16:creationId xmlns="" xmlns:a16="http://schemas.microsoft.com/office/drawing/2014/main" id="{4774459C-C31A-5728-F679-560A07DC1090}"/>
              </a:ext>
            </a:extLst>
          </p:cNvPr>
          <p:cNvSpPr txBox="1"/>
          <p:nvPr/>
        </p:nvSpPr>
        <p:spPr>
          <a:xfrm>
            <a:off x="10985453" y="7822681"/>
            <a:ext cx="1982519" cy="3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kk-KZ" sz="1381" i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кетті</a:t>
            </a:r>
            <a:endParaRPr lang="x-none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="" xmlns:a16="http://schemas.microsoft.com/office/drawing/2014/main" id="{D92225BD-057D-7B2C-54B6-8CABE00918E0}"/>
              </a:ext>
            </a:extLst>
          </p:cNvPr>
          <p:cNvSpPr txBox="1"/>
          <p:nvPr/>
        </p:nvSpPr>
        <p:spPr>
          <a:xfrm>
            <a:off x="13895424" y="7800895"/>
            <a:ext cx="1982519" cy="3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kk-KZ" sz="1381" i="1" kern="1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келді</a:t>
            </a:r>
            <a:endParaRPr lang="x-none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2" descr="Picture background">
            <a:extLst>
              <a:ext uri="{FF2B5EF4-FFF2-40B4-BE49-F238E27FC236}">
                <a16:creationId xmlns=""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80760" y="7030989"/>
            <a:ext cx="765562" cy="74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Скругленный прямоугольник 101"/>
          <p:cNvSpPr/>
          <p:nvPr/>
        </p:nvSpPr>
        <p:spPr>
          <a:xfrm>
            <a:off x="17569374" y="6451501"/>
            <a:ext cx="403852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ашықтық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5" name="Скругленный прямоугольник 1054">
            <a:extLst>
              <a:ext uri="{FF2B5EF4-FFF2-40B4-BE49-F238E27FC236}">
                <a16:creationId xmlns="" xmlns:a16="http://schemas.microsoft.com/office/drawing/2014/main" id="{D8AC28A0-A840-C3BB-6E5F-D034990F2CE2}"/>
              </a:ext>
            </a:extLst>
          </p:cNvPr>
          <p:cNvSpPr/>
          <p:nvPr/>
        </p:nvSpPr>
        <p:spPr>
          <a:xfrm>
            <a:off x="285488" y="3823572"/>
            <a:ext cx="17621511" cy="2372506"/>
          </a:xfrm>
          <a:prstGeom prst="roundRect">
            <a:avLst/>
          </a:prstGeom>
          <a:noFill/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TextBox 1040">
            <a:extLst>
              <a:ext uri="{FF2B5EF4-FFF2-40B4-BE49-F238E27FC236}">
                <a16:creationId xmlns="" xmlns:a16="http://schemas.microsoft.com/office/drawing/2014/main" id="{0A1FA378-1EDD-34C4-1669-E318159106F3}"/>
              </a:ext>
            </a:extLst>
          </p:cNvPr>
          <p:cNvSpPr txBox="1"/>
          <p:nvPr/>
        </p:nvSpPr>
        <p:spPr>
          <a:xfrm>
            <a:off x="9310830" y="3889225"/>
            <a:ext cx="6549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МДҰ –</a:t>
            </a:r>
            <a:r>
              <a:rPr lang="ru-RU" sz="28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ды</a:t>
            </a:r>
            <a:r>
              <a:rPr lang="ru-RU" sz="28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ата-ана</a:t>
            </a:r>
            <a:r>
              <a:rPr lang="ru-RU" sz="28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өзі таңдайды</a:t>
            </a:r>
            <a:endParaRPr lang="x-none" sz="2800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042" name="TextBox 1041">
            <a:extLst>
              <a:ext uri="{FF2B5EF4-FFF2-40B4-BE49-F238E27FC236}">
                <a16:creationId xmlns="" xmlns:a16="http://schemas.microsoft.com/office/drawing/2014/main" id="{8FCED2C2-3796-0D6F-1738-22ADAEFFE3D6}"/>
              </a:ext>
            </a:extLst>
          </p:cNvPr>
          <p:cNvSpPr txBox="1"/>
          <p:nvPr/>
        </p:nvSpPr>
        <p:spPr>
          <a:xfrm>
            <a:off x="2234228" y="3899846"/>
            <a:ext cx="6549236" cy="487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МДҰ-ды  білім</a:t>
            </a:r>
            <a:r>
              <a:rPr lang="ru-RU" sz="2400" b="1" i="1" kern="100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b="1" i="1" kern="100" dirty="0" err="1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басқармасы анықтайды</a:t>
            </a:r>
            <a:endParaRPr lang="x-none" sz="2400" i="1" kern="100" dirty="0">
              <a:solidFill>
                <a:srgbClr val="00206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054" name="Picture 8" descr="Picture background">
            <a:extLst>
              <a:ext uri="{FF2B5EF4-FFF2-40B4-BE49-F238E27FC236}">
                <a16:creationId xmlns="" xmlns:a16="http://schemas.microsoft.com/office/drawing/2014/main" id="{59741017-0835-CAC1-EADA-C6EDA9C50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394" y="4515168"/>
            <a:ext cx="574714" cy="3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TextBox 1055">
            <a:extLst>
              <a:ext uri="{FF2B5EF4-FFF2-40B4-BE49-F238E27FC236}">
                <a16:creationId xmlns="" xmlns:a16="http://schemas.microsoft.com/office/drawing/2014/main" id="{CED25F2F-431F-ADFF-DD8D-A6CA584E83BF}"/>
              </a:ext>
            </a:extLst>
          </p:cNvPr>
          <p:cNvSpPr txBox="1"/>
          <p:nvPr/>
        </p:nvSpPr>
        <p:spPr>
          <a:xfrm>
            <a:off x="734244" y="4950405"/>
            <a:ext cx="2389956" cy="1277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таңдайды</a:t>
            </a:r>
            <a:endParaRPr lang="ru-RU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қамтиды</a:t>
            </a:r>
            <a:endParaRPr lang="ru-RU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таратады</a:t>
            </a:r>
            <a:endParaRPr lang="ru-RU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қаржыландырады</a:t>
            </a:r>
            <a:endParaRPr lang="x-none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058" name="Picture 12" descr="Picture background">
            <a:extLst>
              <a:ext uri="{FF2B5EF4-FFF2-40B4-BE49-F238E27FC236}">
                <a16:creationId xmlns="" xmlns:a16="http://schemas.microsoft.com/office/drawing/2014/main" id="{2128F172-7BE3-7170-4AE0-3FF8AEC88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88394" y="4287080"/>
            <a:ext cx="1709809" cy="149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TextBox 1058">
            <a:extLst>
              <a:ext uri="{FF2B5EF4-FFF2-40B4-BE49-F238E27FC236}">
                <a16:creationId xmlns="" xmlns:a16="http://schemas.microsoft.com/office/drawing/2014/main" id="{E6A2E028-EE05-25FD-57CF-1ABF387A2374}"/>
              </a:ext>
            </a:extLst>
          </p:cNvPr>
          <p:cNvSpPr txBox="1"/>
          <p:nvPr/>
        </p:nvSpPr>
        <p:spPr>
          <a:xfrm>
            <a:off x="10134601" y="4799146"/>
            <a:ext cx="3276600" cy="98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балабақшаны таңдайды</a:t>
            </a:r>
            <a:endParaRPr lang="ru-RU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қызметтерді растайды</a:t>
            </a:r>
            <a:endParaRPr lang="ru-RU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kk-KZ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төлейді</a:t>
            </a:r>
            <a:endParaRPr lang="x-none" kern="1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1060" name="Picture 2" descr="Picture background">
            <a:extLst>
              <a:ext uri="{FF2B5EF4-FFF2-40B4-BE49-F238E27FC236}">
                <a16:creationId xmlns="" xmlns:a16="http://schemas.microsoft.com/office/drawing/2014/main" id="{5D696FD2-60E9-B486-F364-7C6CEB5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69603" y="4754751"/>
            <a:ext cx="1085431" cy="105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Google Shape;2789;p7">
            <a:extLst>
              <a:ext uri="{FF2B5EF4-FFF2-40B4-BE49-F238E27FC236}">
                <a16:creationId xmlns="" xmlns:a16="http://schemas.microsoft.com/office/drawing/2014/main" id="{742C76EA-430E-3A61-052C-4714733BC42B}"/>
              </a:ext>
            </a:extLst>
          </p:cNvPr>
          <p:cNvPicPr preferRelativeResize="0"/>
          <p:nvPr/>
        </p:nvPicPr>
        <p:blipFill rotWithShape="1">
          <a:blip r:embed="rId14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16953" y="413723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2789;p7">
            <a:extLst>
              <a:ext uri="{FF2B5EF4-FFF2-40B4-BE49-F238E27FC236}">
                <a16:creationId xmlns="" xmlns:a16="http://schemas.microsoft.com/office/drawing/2014/main" id="{2283C7B2-EDB4-D34A-3210-CA2474C2AD0F}"/>
              </a:ext>
            </a:extLst>
          </p:cNvPr>
          <p:cNvPicPr preferRelativeResize="0"/>
          <p:nvPr/>
        </p:nvPicPr>
        <p:blipFill rotWithShape="1">
          <a:blip r:embed="rId14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80264" y="53313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2789;p7">
            <a:extLst>
              <a:ext uri="{FF2B5EF4-FFF2-40B4-BE49-F238E27FC236}">
                <a16:creationId xmlns=""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14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455849" y="4920778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3469047" y="4348617"/>
            <a:ext cx="2321527" cy="1645633"/>
            <a:chOff x="4875740" y="8219751"/>
            <a:chExt cx="3161107" cy="2307745"/>
          </a:xfrm>
        </p:grpSpPr>
        <p:pic>
          <p:nvPicPr>
            <p:cNvPr id="1043" name="Picture 2" descr="Picture background">
              <a:extLst>
                <a:ext uri="{FF2B5EF4-FFF2-40B4-BE49-F238E27FC236}">
                  <a16:creationId xmlns="" xmlns:a16="http://schemas.microsoft.com/office/drawing/2014/main" id="{7586E2DB-68BC-9FAA-02D5-A1336024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514" y="8631233"/>
              <a:ext cx="1477977" cy="147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8" name="Треугольник 1047">
              <a:extLst>
                <a:ext uri="{FF2B5EF4-FFF2-40B4-BE49-F238E27FC236}">
                  <a16:creationId xmlns="" xmlns:a16="http://schemas.microsoft.com/office/drawing/2014/main" id="{3D8367AC-EC7C-B734-8AF6-D95735A72E02}"/>
                </a:ext>
              </a:extLst>
            </p:cNvPr>
            <p:cNvSpPr/>
            <p:nvPr/>
          </p:nvSpPr>
          <p:spPr>
            <a:xfrm rot="7100335">
              <a:off x="5191211" y="8346715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Треугольник 1048">
              <a:extLst>
                <a:ext uri="{FF2B5EF4-FFF2-40B4-BE49-F238E27FC236}">
                  <a16:creationId xmlns="" xmlns:a16="http://schemas.microsoft.com/office/drawing/2014/main" id="{BBC6FA00-A891-64B7-32A3-F72C9C642998}"/>
                </a:ext>
              </a:extLst>
            </p:cNvPr>
            <p:cNvSpPr/>
            <p:nvPr/>
          </p:nvSpPr>
          <p:spPr>
            <a:xfrm rot="3931048">
              <a:off x="5154112" y="9534463"/>
              <a:ext cx="933889" cy="9913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Треугольник 1049">
              <a:extLst>
                <a:ext uri="{FF2B5EF4-FFF2-40B4-BE49-F238E27FC236}">
                  <a16:creationId xmlns="" xmlns:a16="http://schemas.microsoft.com/office/drawing/2014/main" id="{D3FAB554-7747-5818-0B15-DBE0BCDC9234}"/>
                </a:ext>
              </a:extLst>
            </p:cNvPr>
            <p:cNvSpPr/>
            <p:nvPr/>
          </p:nvSpPr>
          <p:spPr>
            <a:xfrm rot="18612696">
              <a:off x="6831505" y="9498098"/>
              <a:ext cx="961800" cy="96259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Треугольник 1050">
              <a:extLst>
                <a:ext uri="{FF2B5EF4-FFF2-40B4-BE49-F238E27FC236}">
                  <a16:creationId xmlns="" xmlns:a16="http://schemas.microsoft.com/office/drawing/2014/main" id="{34981760-56AE-5E89-D861-B993AFDCADA5}"/>
                </a:ext>
              </a:extLst>
            </p:cNvPr>
            <p:cNvSpPr/>
            <p:nvPr/>
          </p:nvSpPr>
          <p:spPr>
            <a:xfrm rot="13990218">
              <a:off x="6862019" y="8373168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7" name="Google Shape;2789;p7">
              <a:extLst>
                <a:ext uri="{FF2B5EF4-FFF2-40B4-BE49-F238E27FC236}">
                  <a16:creationId xmlns="" xmlns:a16="http://schemas.microsoft.com/office/drawing/2014/main" id="{C5EF0143-1E9B-216C-FB4B-B155E34DE79B}"/>
                </a:ext>
              </a:extLst>
            </p:cNvPr>
            <p:cNvPicPr preferRelativeResize="0"/>
            <p:nvPr/>
          </p:nvPicPr>
          <p:blipFill rotWithShape="1">
            <a:blip r:embed="rId15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6929" y="8231489"/>
              <a:ext cx="564595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2789;p7">
              <a:extLst>
                <a:ext uri="{FF2B5EF4-FFF2-40B4-BE49-F238E27FC236}">
                  <a16:creationId xmlns="" xmlns:a16="http://schemas.microsoft.com/office/drawing/2014/main" id="{4DFC063B-80F6-F363-793E-D6364AD0985C}"/>
                </a:ext>
              </a:extLst>
            </p:cNvPr>
            <p:cNvPicPr preferRelativeResize="0"/>
            <p:nvPr/>
          </p:nvPicPr>
          <p:blipFill rotWithShape="1">
            <a:blip r:embed="rId15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72253" y="8219751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2789;p7">
              <a:extLst>
                <a:ext uri="{FF2B5EF4-FFF2-40B4-BE49-F238E27FC236}">
                  <a16:creationId xmlns="" xmlns:a16="http://schemas.microsoft.com/office/drawing/2014/main" id="{5BA99E5C-B055-4E08-52C2-6B37E1A4CE38}"/>
                </a:ext>
              </a:extLst>
            </p:cNvPr>
            <p:cNvPicPr preferRelativeResize="0"/>
            <p:nvPr/>
          </p:nvPicPr>
          <p:blipFill rotWithShape="1">
            <a:blip r:embed="rId15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33427" y="9891530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2789;p7">
              <a:extLst>
                <a:ext uri="{FF2B5EF4-FFF2-40B4-BE49-F238E27FC236}">
                  <a16:creationId xmlns="" xmlns:a16="http://schemas.microsoft.com/office/drawing/2014/main" id="{8E537E29-103A-49A2-425E-D1B7B21ECAB2}"/>
                </a:ext>
              </a:extLst>
            </p:cNvPr>
            <p:cNvPicPr preferRelativeResize="0"/>
            <p:nvPr/>
          </p:nvPicPr>
          <p:blipFill rotWithShape="1">
            <a:blip r:embed="rId15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5740" y="9888006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2789;p7">
            <a:extLst>
              <a:ext uri="{FF2B5EF4-FFF2-40B4-BE49-F238E27FC236}">
                <a16:creationId xmlns=""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16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29671" y="4479477"/>
            <a:ext cx="564920" cy="50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2789;p7">
            <a:extLst>
              <a:ext uri="{FF2B5EF4-FFF2-40B4-BE49-F238E27FC236}">
                <a16:creationId xmlns=""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17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44769" y="5380398"/>
            <a:ext cx="596968" cy="43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8" descr="X Red Transparent | PNG All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9585" y="4546812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X Red Transparent | PNG All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2865" y="5435165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Скругленный прямоугольник 102"/>
          <p:cNvSpPr/>
          <p:nvPr/>
        </p:nvSpPr>
        <p:spPr>
          <a:xfrm>
            <a:off x="17556464" y="4171439"/>
            <a:ext cx="444801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1228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САПА</a:t>
            </a:r>
            <a:endParaRPr lang="ru-RU" sz="122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7569374" y="8433828"/>
            <a:ext cx="403852" cy="1618359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ТИІМДІЛІК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Прямоугольник 1024">
            <a:extLst>
              <a:ext uri="{FF2B5EF4-FFF2-40B4-BE49-F238E27FC236}">
                <a16:creationId xmlns="" xmlns:a16="http://schemas.microsoft.com/office/drawing/2014/main" id="{7A16A0B2-7291-526A-1528-4D26868EBCF9}"/>
              </a:ext>
            </a:extLst>
          </p:cNvPr>
          <p:cNvSpPr/>
          <p:nvPr/>
        </p:nvSpPr>
        <p:spPr>
          <a:xfrm>
            <a:off x="8629426" y="1288736"/>
            <a:ext cx="109010" cy="8781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8211481" y="2286046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трелка вправо с вырезом 98"/>
          <p:cNvSpPr/>
          <p:nvPr/>
        </p:nvSpPr>
        <p:spPr>
          <a:xfrm>
            <a:off x="8145462" y="8933152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Стрелка вправо с вырезом 96"/>
          <p:cNvSpPr/>
          <p:nvPr/>
        </p:nvSpPr>
        <p:spPr>
          <a:xfrm>
            <a:off x="8154355" y="7179738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трелка вправо с вырезом 97"/>
          <p:cNvSpPr/>
          <p:nvPr/>
        </p:nvSpPr>
        <p:spPr>
          <a:xfrm>
            <a:off x="8127576" y="4862635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319642" y="4133544"/>
            <a:ext cx="1164462" cy="816862"/>
          </a:xfrm>
          <a:prstGeom prst="rect">
            <a:avLst/>
          </a:prstGeom>
        </p:spPr>
      </p:pic>
      <p:pic>
        <p:nvPicPr>
          <p:cNvPr id="105" name="Google Shape;2789;p7">
            <a:extLst>
              <a:ext uri="{FF2B5EF4-FFF2-40B4-BE49-F238E27FC236}">
                <a16:creationId xmlns=""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14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939671" y="40619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2789;p7">
            <a:extLst>
              <a:ext uri="{FF2B5EF4-FFF2-40B4-BE49-F238E27FC236}">
                <a16:creationId xmlns=""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14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6006655" y="5283869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Группа 107"/>
          <p:cNvGrpSpPr/>
          <p:nvPr/>
        </p:nvGrpSpPr>
        <p:grpSpPr>
          <a:xfrm>
            <a:off x="3976993" y="6811398"/>
            <a:ext cx="1259287" cy="1241790"/>
            <a:chOff x="1070603" y="6811398"/>
            <a:chExt cx="1259287" cy="1241790"/>
          </a:xfrm>
        </p:grpSpPr>
        <p:pic>
          <p:nvPicPr>
            <p:cNvPr id="109" name="Google Shape;2789;p7">
              <a:extLst>
                <a:ext uri="{FF2B5EF4-FFF2-40B4-BE49-F238E27FC236}">
                  <a16:creationId xmlns=""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8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Picture 2" descr="Picture background">
              <a:extLst>
                <a:ext uri="{FF2B5EF4-FFF2-40B4-BE49-F238E27FC236}">
                  <a16:creationId xmlns=""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" name="Группа 110"/>
          <p:cNvGrpSpPr/>
          <p:nvPr/>
        </p:nvGrpSpPr>
        <p:grpSpPr>
          <a:xfrm>
            <a:off x="6531523" y="6811398"/>
            <a:ext cx="1259287" cy="1241790"/>
            <a:chOff x="1070603" y="6811398"/>
            <a:chExt cx="1259287" cy="1241790"/>
          </a:xfrm>
        </p:grpSpPr>
        <p:pic>
          <p:nvPicPr>
            <p:cNvPr id="112" name="Google Shape;2789;p7">
              <a:extLst>
                <a:ext uri="{FF2B5EF4-FFF2-40B4-BE49-F238E27FC236}">
                  <a16:creationId xmlns=""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8" cstate="print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Picture 2" descr="Picture background">
              <a:extLst>
                <a:ext uri="{FF2B5EF4-FFF2-40B4-BE49-F238E27FC236}">
                  <a16:creationId xmlns=""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4" name="Google Shape;2789;p7">
            <a:extLst>
              <a:ext uri="{FF2B5EF4-FFF2-40B4-BE49-F238E27FC236}">
                <a16:creationId xmlns=""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594135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2789;p7">
            <a:extLst>
              <a:ext uri="{FF2B5EF4-FFF2-40B4-BE49-F238E27FC236}">
                <a16:creationId xmlns=""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119378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932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5"/>
          <p:cNvSpPr/>
          <p:nvPr/>
        </p:nvSpPr>
        <p:spPr>
          <a:xfrm>
            <a:off x="9592610" y="1485900"/>
            <a:ext cx="8695390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DE23C682-6C54-1EB9-4724-F52F54DE88D2}"/>
              </a:ext>
            </a:extLst>
          </p:cNvPr>
          <p:cNvSpPr txBox="1"/>
          <p:nvPr/>
        </p:nvSpPr>
        <p:spPr>
          <a:xfrm>
            <a:off x="1219200" y="276260"/>
            <a:ext cx="1623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ӘРБІР  МЕКТЕПКЕ  ДЕЙІНГІ  ҰЙЫММЕН  ШАРТ  ЖАСАЛМАЙДЫ</a:t>
            </a:r>
            <a:endParaRPr lang="ru-RU" sz="3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Freeform 18"/>
          <p:cNvSpPr/>
          <p:nvPr/>
        </p:nvSpPr>
        <p:spPr>
          <a:xfrm rot="10800000">
            <a:off x="243801" y="647700"/>
            <a:ext cx="493064" cy="426670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A066CB"/>
          </a:solidFill>
        </p:spPr>
      </p:sp>
      <p:sp>
        <p:nvSpPr>
          <p:cNvPr id="65" name="AutoShape 5"/>
          <p:cNvSpPr/>
          <p:nvPr/>
        </p:nvSpPr>
        <p:spPr>
          <a:xfrm>
            <a:off x="0" y="1485900"/>
            <a:ext cx="9030232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800" y="3101743"/>
            <a:ext cx="1071790" cy="1071790"/>
          </a:xfrm>
          <a:prstGeom prst="rect">
            <a:avLst/>
          </a:prstGeom>
        </p:spPr>
      </p:pic>
      <p:pic>
        <p:nvPicPr>
          <p:cNvPr id="67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6464214" y="1611478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6464213" y="2466163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6464213" y="3299385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Соединительная линия уступом 70"/>
          <p:cNvCxnSpPr/>
          <p:nvPr/>
        </p:nvCxnSpPr>
        <p:spPr>
          <a:xfrm rot="5400000" flipH="1" flipV="1">
            <a:off x="4002981" y="2069544"/>
            <a:ext cx="871294" cy="685800"/>
          </a:xfrm>
          <a:prstGeom prst="bentConnector3">
            <a:avLst>
              <a:gd name="adj1" fmla="val 9770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16200000" flipH="1">
            <a:off x="3543592" y="3416943"/>
            <a:ext cx="1790072" cy="685800"/>
          </a:xfrm>
          <a:prstGeom prst="bentConnector3">
            <a:avLst>
              <a:gd name="adj1" fmla="val 995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4095728" y="284809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2613" y="1775388"/>
            <a:ext cx="566728" cy="566728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3319" y="2552889"/>
            <a:ext cx="566728" cy="566728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1500" y="4356357"/>
            <a:ext cx="566728" cy="56672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BFF8F1C1-9870-62BD-A0C2-58AA89726EC9}"/>
              </a:ext>
            </a:extLst>
          </p:cNvPr>
          <p:cNvSpPr txBox="1"/>
          <p:nvPr/>
        </p:nvSpPr>
        <p:spPr>
          <a:xfrm>
            <a:off x="1592705" y="3304656"/>
            <a:ext cx="19231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 ұйыммен мемлекеттік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шартын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жасасады</a:t>
            </a:r>
            <a:endParaRPr lang="x-none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biLevel thresh="25000"/>
          </a:blip>
          <a:srcRect/>
          <a:stretch/>
        </p:blipFill>
        <p:spPr>
          <a:xfrm>
            <a:off x="6542437" y="5148482"/>
            <a:ext cx="493288" cy="562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4622194" y="5264586"/>
            <a:ext cx="1258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Келісім-шарт жоқ</a:t>
            </a:r>
            <a:endParaRPr lang="x-none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5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6" cstate="print">
            <a:alphaModFix/>
            <a:biLevel thresh="25000"/>
          </a:blip>
          <a:srcRect/>
          <a:stretch/>
        </p:blipFill>
        <p:spPr>
          <a:xfrm>
            <a:off x="6160892" y="5388054"/>
            <a:ext cx="566742" cy="646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Прямая со стрелкой 86"/>
          <p:cNvCxnSpPr/>
          <p:nvPr/>
        </p:nvCxnSpPr>
        <p:spPr>
          <a:xfrm>
            <a:off x="5763095" y="1944019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763095" y="279658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5763096" y="3779326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Фигура"/>
          <p:cNvSpPr/>
          <p:nvPr/>
        </p:nvSpPr>
        <p:spPr>
          <a:xfrm rot="16200000">
            <a:off x="7779709" y="2492884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94" name="Рисунок 9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36608" y="1596556"/>
            <a:ext cx="867524" cy="867524"/>
          </a:xfrm>
          <a:prstGeom prst="rect">
            <a:avLst/>
          </a:prstGeom>
        </p:spPr>
      </p:pic>
      <p:cxnSp>
        <p:nvCxnSpPr>
          <p:cNvPr id="96" name="Прямая со стрелкой 95"/>
          <p:cNvCxnSpPr/>
          <p:nvPr/>
        </p:nvCxnSpPr>
        <p:spPr>
          <a:xfrm flipH="1">
            <a:off x="14183300" y="2822918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12649200" y="3088945"/>
            <a:ext cx="3462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бөлімі 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(ББ)</a:t>
            </a:r>
            <a:endParaRPr lang="x-none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250BD633-F610-7AB4-37AC-02304CF9E1B0}"/>
              </a:ext>
            </a:extLst>
          </p:cNvPr>
          <p:cNvSpPr txBox="1"/>
          <p:nvPr/>
        </p:nvSpPr>
        <p:spPr>
          <a:xfrm>
            <a:off x="13025894" y="4497774"/>
            <a:ext cx="2441185" cy="40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24" b="1" dirty="0" smtClean="0">
                <a:latin typeface="Arial" panose="020B0604020202020204" pitchFamily="34" charset="0"/>
                <a:cs typeface="Arial" panose="020B0604020202020204" pitchFamily="34" charset="0"/>
              </a:rPr>
              <a:t>Қосылу  шарты</a:t>
            </a:r>
            <a:endParaRPr lang="x-none" sz="202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13255531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11743835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14604132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Прямоугольник 121">
            <a:extLst>
              <a:ext uri="{FF2B5EF4-FFF2-40B4-BE49-F238E27FC236}">
                <a16:creationId xmlns=""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11353800" y="2464081"/>
            <a:ext cx="541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 басқармасы мемлекеттік білім беру тапсырысын орналастыруды тапсырады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6" name="Прямоугольник: скругленные углы 35">
            <a:extLst>
              <a:ext uri="{FF2B5EF4-FFF2-40B4-BE49-F238E27FC236}">
                <a16:creationId xmlns="" xmlns:a16="http://schemas.microsoft.com/office/drawing/2014/main" id="{B3490F36-17FA-8DC6-16F3-BE2B3F678C45}"/>
              </a:ext>
            </a:extLst>
          </p:cNvPr>
          <p:cNvSpPr/>
          <p:nvPr/>
        </p:nvSpPr>
        <p:spPr>
          <a:xfrm>
            <a:off x="243801" y="7446177"/>
            <a:ext cx="7974661" cy="2709332"/>
          </a:xfrm>
          <a:prstGeom prst="roundRect">
            <a:avLst>
              <a:gd name="adj" fmla="val 10868"/>
            </a:avLst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="" xmlns:a16="http://schemas.microsoft.com/office/drawing/2014/main" id="{C6AC8A87-795F-BD26-787F-83B1FBC5AE33}"/>
              </a:ext>
            </a:extLst>
          </p:cNvPr>
          <p:cNvSpPr txBox="1"/>
          <p:nvPr/>
        </p:nvSpPr>
        <p:spPr>
          <a:xfrm>
            <a:off x="426636" y="7429500"/>
            <a:ext cx="76089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ұйымдағы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" қаржыландырылады                                                          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әр ұйыммен жеке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жасалады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қабылданған міндеттемелердің көлемін өзгерту бойынша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қиындықтар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(МДҰ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балалары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жетіспеген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жағдайда, білім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бөлімі орындарды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қайта бөле алмайды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x-none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1C73D485-6EBC-247D-8757-8E6F44E9A06D}"/>
              </a:ext>
            </a:extLst>
          </p:cNvPr>
          <p:cNvSpPr txBox="1"/>
          <p:nvPr/>
        </p:nvSpPr>
        <p:spPr>
          <a:xfrm>
            <a:off x="268144" y="6743700"/>
            <a:ext cx="2414453" cy="51077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Кемшіліктері</a:t>
            </a:r>
            <a:r>
              <a:rPr lang="x-none" sz="2400" b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x-none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0" name="Прямоугольник: скругленные углы 42">
            <a:extLst>
              <a:ext uri="{FF2B5EF4-FFF2-40B4-BE49-F238E27FC236}">
                <a16:creationId xmlns="" xmlns:a16="http://schemas.microsoft.com/office/drawing/2014/main" id="{3F34ED32-F43E-B006-D63D-7F58A14CDD5C}"/>
              </a:ext>
            </a:extLst>
          </p:cNvPr>
          <p:cNvSpPr/>
          <p:nvPr/>
        </p:nvSpPr>
        <p:spPr>
          <a:xfrm>
            <a:off x="9982200" y="7462635"/>
            <a:ext cx="8076478" cy="2692874"/>
          </a:xfrm>
          <a:prstGeom prst="roundRect">
            <a:avLst>
              <a:gd name="adj" fmla="val 10868"/>
            </a:avLst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="" xmlns:a16="http://schemas.microsoft.com/office/drawing/2014/main" id="{EB4FA2DE-A471-C591-1FAC-0F21BAE2F903}"/>
              </a:ext>
            </a:extLst>
          </p:cNvPr>
          <p:cNvSpPr txBox="1"/>
          <p:nvPr/>
        </p:nvSpPr>
        <p:spPr>
          <a:xfrm>
            <a:off x="10140262" y="7715493"/>
            <a:ext cx="7810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ұйымға мемлекеттік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тапсырысты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бекітудің болмауы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еңбек шығындарын азайту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біріншісінде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жетіспеушілік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болған жағдайда қаржыландырудың бір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ұйымнан екінші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ұйымға ауысуы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яғни балалардың еркін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ауысуы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жаңа ойыншылардың еркін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кіруі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МҰ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барлық базаларын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ТБЖ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жүргізу</a:t>
            </a:r>
            <a:endParaRPr lang="x-none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="" xmlns:a16="http://schemas.microsoft.com/office/drawing/2014/main" id="{A46F5A82-1F96-766B-06C8-6709BF816C43}"/>
              </a:ext>
            </a:extLst>
          </p:cNvPr>
          <p:cNvSpPr txBox="1"/>
          <p:nvPr/>
        </p:nvSpPr>
        <p:spPr>
          <a:xfrm>
            <a:off x="10123853" y="6972300"/>
            <a:ext cx="4049347" cy="510778"/>
          </a:xfrm>
          <a:prstGeom prst="roundRect">
            <a:avLst/>
          </a:prstGeom>
          <a:solidFill>
            <a:srgbClr val="59AAF2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x-none" sz="2400" b="1" i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x-none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="" xmlns:a16="http://schemas.microsoft.com/office/drawing/2014/main" id="{A10EB77D-3AAD-9BE8-DD9C-0D53E5EE46AB}"/>
              </a:ext>
            </a:extLst>
          </p:cNvPr>
          <p:cNvSpPr txBox="1"/>
          <p:nvPr/>
        </p:nvSpPr>
        <p:spPr>
          <a:xfrm>
            <a:off x="10159995" y="3576399"/>
            <a:ext cx="81335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>
              <a:buFont typeface="Wingdings" pitchFamily="2" charset="2"/>
              <a:buChar char="§"/>
            </a:pP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Қосылу шартын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порталында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орналастырады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*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Өтінішті қоса бере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шартқа қосылу 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жібереді</a:t>
            </a:r>
            <a:endParaRPr lang="ru-RU" sz="2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2721" indent="-282721"/>
            <a:endParaRPr lang="x-none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Фигура"/>
          <p:cNvSpPr/>
          <p:nvPr/>
        </p:nvSpPr>
        <p:spPr>
          <a:xfrm rot="16200000">
            <a:off x="7779710" y="5679065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="" xmlns:a16="http://schemas.microsoft.com/office/drawing/2014/main" id="{96C09F30-8F83-3F72-5FED-5C499F3D67CC}"/>
              </a:ext>
            </a:extLst>
          </p:cNvPr>
          <p:cNvSpPr txBox="1"/>
          <p:nvPr/>
        </p:nvSpPr>
        <p:spPr>
          <a:xfrm>
            <a:off x="10798156" y="5143500"/>
            <a:ext cx="6896659" cy="783193"/>
          </a:xfrm>
          <a:prstGeom prst="roundRect">
            <a:avLst/>
          </a:prstGeom>
          <a:solidFill>
            <a:schemeClr val="bg1"/>
          </a:solidFill>
          <a:ln w="6350">
            <a:solidFill>
              <a:srgbClr val="A066C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порталында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өтінішке қол қою арқылы қосылады</a:t>
            </a:r>
            <a:endParaRPr lang="x-none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2" name="Прямая со стрелкой 141"/>
          <p:cNvCxnSpPr/>
          <p:nvPr/>
        </p:nvCxnSpPr>
        <p:spPr>
          <a:xfrm flipH="1">
            <a:off x="14183300" y="4159936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6464213" y="4105412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Прямая со стрелкой 143"/>
          <p:cNvCxnSpPr/>
          <p:nvPr/>
        </p:nvCxnSpPr>
        <p:spPr>
          <a:xfrm>
            <a:off x="5763096" y="458535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4095728" y="3790088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Рисунок 15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3319" y="3466132"/>
            <a:ext cx="566728" cy="566728"/>
          </a:xfrm>
          <a:prstGeom prst="rect">
            <a:avLst/>
          </a:prstGeom>
        </p:spPr>
      </p:pic>
      <p:pic>
        <p:nvPicPr>
          <p:cNvPr id="152" name="Google Shape;2789;p7">
            <a:extLst>
              <a:ext uri="{FF2B5EF4-FFF2-40B4-BE49-F238E27FC236}">
                <a16:creationId xmlns=""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 cstate="print">
            <a:alphaModFix/>
            <a:biLevel thresh="25000"/>
          </a:blip>
          <a:srcRect/>
          <a:stretch/>
        </p:blipFill>
        <p:spPr>
          <a:xfrm>
            <a:off x="16111346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Прямая со стрелкой 153"/>
          <p:cNvCxnSpPr/>
          <p:nvPr/>
        </p:nvCxnSpPr>
        <p:spPr>
          <a:xfrm flipV="1">
            <a:off x="12063933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flipV="1">
            <a:off x="1357755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flipV="1">
            <a:off x="14922749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 flipV="1">
            <a:off x="1645920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Прямоугольник 16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1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utoShape 5"/>
          <p:cNvSpPr/>
          <p:nvPr/>
        </p:nvSpPr>
        <p:spPr>
          <a:xfrm>
            <a:off x="0" y="5448300"/>
            <a:ext cx="18301826" cy="40386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23" name="Стрелка вправо 22"/>
          <p:cNvSpPr/>
          <p:nvPr/>
        </p:nvSpPr>
        <p:spPr>
          <a:xfrm>
            <a:off x="343834" y="1343380"/>
            <a:ext cx="17725371" cy="1119562"/>
          </a:xfrm>
          <a:prstGeom prst="rightArrow">
            <a:avLst>
              <a:gd name="adj1" fmla="val 50000"/>
              <a:gd name="adj2" fmla="val 1304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4"/>
          <p:cNvGrpSpPr/>
          <p:nvPr/>
        </p:nvGrpSpPr>
        <p:grpSpPr>
          <a:xfrm>
            <a:off x="-1" y="0"/>
            <a:ext cx="7366545" cy="952500"/>
            <a:chOff x="1521138" y="697844"/>
            <a:chExt cx="9822062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05597" y="744788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kk-KZ" sz="3200" b="1" spc="-139" dirty="0" smtClean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 </a:t>
              </a:r>
              <a:r>
                <a:rPr lang="kk-KZ" sz="3200" b="1" i="1" spc="-139" dirty="0" smtClean="0">
                  <a:solidFill>
                    <a:srgbClr val="FFFFFF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rPr>
                <a:t>ТӨЛЕМ    КЕСТЕСІ</a:t>
              </a:r>
              <a:endParaRPr lang="en-US" sz="3200" b="1" i="1" spc="-139" dirty="0">
                <a:solidFill>
                  <a:srgbClr val="FFFFFF"/>
                </a:solidFill>
                <a:latin typeface="Times New Roman" pitchFamily="18" charset="0"/>
                <a:ea typeface="Fira Sans Medium"/>
                <a:cs typeface="Times New Roman" pitchFamily="18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040" y="1323751"/>
            <a:ext cx="865640" cy="8656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8716" y="1437649"/>
            <a:ext cx="917443" cy="917443"/>
          </a:xfrm>
          <a:prstGeom prst="rect">
            <a:avLst/>
          </a:prstGeom>
        </p:spPr>
      </p:pic>
      <p:sp>
        <p:nvSpPr>
          <p:cNvPr id="110" name="Lorem Ipsum is simply dummy text of the printing and typesetting industry Ipsum"/>
          <p:cNvSpPr txBox="1"/>
          <p:nvPr/>
        </p:nvSpPr>
        <p:spPr>
          <a:xfrm>
            <a:off x="402563" y="2373543"/>
            <a:ext cx="2416837" cy="8756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күнделікті қатысу табелін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толтырады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1" name="Lorem Ipsum is simply dummy text of the printing and typesetting industry Ipsum"/>
          <p:cNvSpPr txBox="1"/>
          <p:nvPr/>
        </p:nvSpPr>
        <p:spPr>
          <a:xfrm>
            <a:off x="3430607" y="2510639"/>
            <a:ext cx="2893993" cy="95646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ҚББ 15 күнгі табель негізінде өзінің АЖ-да есеп айырысады</a:t>
            </a:r>
            <a:endParaRPr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5652" y="1391761"/>
            <a:ext cx="1014081" cy="1014081"/>
          </a:xfrm>
          <a:prstGeom prst="rect">
            <a:avLst/>
          </a:prstGeom>
        </p:spPr>
      </p:pic>
      <p:sp>
        <p:nvSpPr>
          <p:cNvPr id="113" name="Lorem Ipsum is simply dummy text of the printing and typesetting industry Ipsum"/>
          <p:cNvSpPr txBox="1"/>
          <p:nvPr/>
        </p:nvSpPr>
        <p:spPr>
          <a:xfrm>
            <a:off x="6400800" y="2553226"/>
            <a:ext cx="2873653" cy="91387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өзінің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 де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есептік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жазбалар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жасайды</a:t>
            </a:r>
            <a:endParaRPr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22859" y="1344740"/>
            <a:ext cx="968491" cy="968491"/>
          </a:xfrm>
          <a:prstGeom prst="rect">
            <a:avLst/>
          </a:prstGeom>
        </p:spPr>
      </p:pic>
      <p:sp>
        <p:nvSpPr>
          <p:cNvPr id="115" name="Lorem Ipsum is simply dummy text of the printing and typesetting industry Ipsum"/>
          <p:cNvSpPr txBox="1"/>
          <p:nvPr/>
        </p:nvSpPr>
        <p:spPr>
          <a:xfrm>
            <a:off x="9274453" y="2445898"/>
            <a:ext cx="2896247" cy="12382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 кабинетінде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АЖ-да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есептеуді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келіседі/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қабылдамайды</a:t>
            </a:r>
            <a:endParaRPr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Соединительная линия уступом 27"/>
          <p:cNvCxnSpPr>
            <a:stCxn id="114" idx="3"/>
          </p:cNvCxnSpPr>
          <p:nvPr/>
        </p:nvCxnSpPr>
        <p:spPr>
          <a:xfrm flipV="1">
            <a:off x="11291350" y="930572"/>
            <a:ext cx="1868106" cy="949839"/>
          </a:xfrm>
          <a:prstGeom prst="bentConnector3">
            <a:avLst>
              <a:gd name="adj1" fmla="val 636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Группа 115"/>
          <p:cNvGrpSpPr/>
          <p:nvPr/>
        </p:nvGrpSpPr>
        <p:grpSpPr>
          <a:xfrm>
            <a:off x="12207118" y="1017956"/>
            <a:ext cx="612907" cy="560118"/>
            <a:chOff x="12493493" y="3879841"/>
            <a:chExt cx="61290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72961" y="3972754"/>
              <a:ext cx="5196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ИӘ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Lorem Ipsum is simply dummy text of the printing and typesetting industry Ipsum"/>
          <p:cNvSpPr txBox="1"/>
          <p:nvPr/>
        </p:nvSpPr>
        <p:spPr>
          <a:xfrm>
            <a:off x="13186350" y="506990"/>
            <a:ext cx="1431609" cy="105511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ұйымы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актіні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бекітеді</a:t>
            </a:r>
            <a:endParaRPr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4617959" y="953399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Lorem Ipsum is simply dummy text of the printing and typesetting industry Ipsum"/>
          <p:cNvSpPr txBox="1"/>
          <p:nvPr/>
        </p:nvSpPr>
        <p:spPr>
          <a:xfrm>
            <a:off x="15025853" y="485308"/>
            <a:ext cx="1431609" cy="8688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 ЭШФ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көрсетеді</a:t>
            </a:r>
            <a:endParaRPr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4" name="Прямая со стрелкой 123"/>
          <p:cNvCxnSpPr/>
          <p:nvPr/>
        </p:nvCxnSpPr>
        <p:spPr>
          <a:xfrm>
            <a:off x="16457462" y="939324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Lorem Ipsum is simply dummy text of the printing and typesetting industry Ipsum"/>
          <p:cNvSpPr txBox="1"/>
          <p:nvPr/>
        </p:nvSpPr>
        <p:spPr>
          <a:xfrm>
            <a:off x="16865356" y="574495"/>
            <a:ext cx="1431609" cy="81726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төлемдер жүргізеді</a:t>
            </a:r>
            <a:endParaRPr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6" name="Соединительная линия уступом 125"/>
          <p:cNvCxnSpPr/>
          <p:nvPr/>
        </p:nvCxnSpPr>
        <p:spPr>
          <a:xfrm>
            <a:off x="11291350" y="2094994"/>
            <a:ext cx="1938287" cy="699611"/>
          </a:xfrm>
          <a:prstGeom prst="bentConnector3">
            <a:avLst>
              <a:gd name="adj1" fmla="val 624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Группа 118"/>
          <p:cNvGrpSpPr/>
          <p:nvPr/>
        </p:nvGrpSpPr>
        <p:grpSpPr>
          <a:xfrm>
            <a:off x="12190352" y="2375491"/>
            <a:ext cx="727410" cy="560118"/>
            <a:chOff x="12493493" y="3879841"/>
            <a:chExt cx="727410" cy="560118"/>
          </a:xfrm>
        </p:grpSpPr>
        <p:sp>
          <p:nvSpPr>
            <p:cNvPr id="120" name="Овал 119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2510259" y="3975234"/>
              <a:ext cx="710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ЖОҚ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Lorem Ipsum is simply dummy text of the printing and typesetting industry Ipsum"/>
          <p:cNvSpPr txBox="1"/>
          <p:nvPr/>
        </p:nvSpPr>
        <p:spPr>
          <a:xfrm>
            <a:off x="13186349" y="2510638"/>
            <a:ext cx="1812610" cy="95646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ББ АЖ-да табельді пысықтайды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14835353" y="2837833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Lorem Ipsum is simply dummy text of the printing and typesetting industry Ipsum"/>
          <p:cNvSpPr txBox="1"/>
          <p:nvPr/>
        </p:nvSpPr>
        <p:spPr>
          <a:xfrm>
            <a:off x="15392398" y="2588936"/>
            <a:ext cx="2667001" cy="103056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ББ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түзетілген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табель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жасайды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8328" y="1285202"/>
            <a:ext cx="1111620" cy="1111620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230516" y="3619500"/>
            <a:ext cx="6856083" cy="1508105"/>
          </a:xfrm>
          <a:prstGeom prst="rect">
            <a:avLst/>
          </a:prstGeom>
          <a:ln w="635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ЖАО АЖ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фактісі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айдың соңына дейін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болжам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табель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қалыптастырады</a:t>
            </a:r>
            <a:endParaRPr lang="ru-RU" b="1" i="1" spc="10" dirty="0">
              <a:solidFill>
                <a:srgbClr val="002060"/>
              </a:solidFill>
              <a:latin typeface="Times New Roman" pitchFamily="18" charset="0"/>
              <a:ea typeface="Fira Sans Light"/>
              <a:cs typeface="Times New Roman" pitchFamily="18" charset="0"/>
              <a:sym typeface="Fira Sans Light"/>
            </a:endParaRPr>
          </a:p>
          <a:p>
            <a:endParaRPr lang="ru-RU" b="1" spc="10" dirty="0" smtClean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айдың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1-ден 10-на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табельге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 қояды Алдыңғы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қайта есептеу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9342" y="3467101"/>
            <a:ext cx="7267202" cy="1891930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Lorem Ipsum is simply dummy text of the printing and typesetting industry Ipsum"/>
          <p:cNvSpPr txBox="1"/>
          <p:nvPr/>
        </p:nvSpPr>
        <p:spPr>
          <a:xfrm>
            <a:off x="6243538" y="6345923"/>
            <a:ext cx="7548662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l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 ҚАРЖЫЛАНДЫРЫЛАДЫ</a:t>
            </a:r>
            <a:r>
              <a:rPr lang="ru-RU" sz="2800" dirty="0" smtClean="0"/>
              <a:t>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26401" y="7429500"/>
            <a:ext cx="5870575" cy="1906357"/>
            <a:chOff x="32545" y="1949368"/>
            <a:chExt cx="5004197" cy="526343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84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86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85" name="TextBox 14"/>
              <p:cNvSpPr txBox="1"/>
              <p:nvPr/>
            </p:nvSpPr>
            <p:spPr>
              <a:xfrm>
                <a:off x="-620063" y="412449"/>
                <a:ext cx="1122295" cy="1422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01</a:t>
                </a:r>
              </a:p>
            </p:txBody>
          </p:sp>
        </p:grpSp>
        <p:sp>
          <p:nvSpPr>
            <p:cNvPr id="83" name="Lorem Ipsum is simply dummy text of the printing and typesetting industry Ipsum"/>
            <p:cNvSpPr txBox="1"/>
            <p:nvPr/>
          </p:nvSpPr>
          <p:spPr>
            <a:xfrm>
              <a:off x="1381144" y="2019162"/>
              <a:ext cx="3257189" cy="36720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28574" tIns="28574" rIns="28574" bIns="28574" numCol="1" anchor="t">
              <a:noAutofit/>
            </a:bodyPr>
            <a:lstStyle>
              <a:lvl1pPr algn="r">
                <a:defRPr sz="16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lvl1pPr>
            </a:lstStyle>
            <a:p>
              <a:pPr algn="ctr"/>
              <a:r>
                <a:rPr lang="ru-RU" sz="24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Баланың  нақты балабақшаға  келуі</a:t>
              </a:r>
              <a:endParaRPr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7" name="Lorem Ipsum is simply dummy text of the printing and typesetting industry Ipsum"/>
          <p:cNvSpPr txBox="1"/>
          <p:nvPr/>
        </p:nvSpPr>
        <p:spPr>
          <a:xfrm>
            <a:off x="7543800" y="7658100"/>
            <a:ext cx="4525791" cy="214870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ауырған  қағазы/ата-анасының демалысына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(60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endParaRPr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Lorem Ipsum is simply dummy text of the printing and typesetting industry Ipsum"/>
          <p:cNvSpPr txBox="1"/>
          <p:nvPr/>
        </p:nvSpPr>
        <p:spPr>
          <a:xfrm>
            <a:off x="13845306" y="8017956"/>
            <a:ext cx="4396400" cy="128240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ағымдағы күнтізбелік жыл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40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күннен аспайтын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болмаған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" name="Рисунок 88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5934730"/>
            <a:ext cx="1063561" cy="1034621"/>
          </a:xfrm>
          <a:prstGeom prst="rect">
            <a:avLst/>
          </a:prstGeom>
        </p:spPr>
      </p:pic>
      <p:grpSp>
        <p:nvGrpSpPr>
          <p:cNvPr id="143" name="Группа 142"/>
          <p:cNvGrpSpPr/>
          <p:nvPr/>
        </p:nvGrpSpPr>
        <p:grpSpPr>
          <a:xfrm>
            <a:off x="6038478" y="7505701"/>
            <a:ext cx="5870575" cy="1859823"/>
            <a:chOff x="32545" y="1807491"/>
            <a:chExt cx="5004197" cy="668220"/>
          </a:xfrm>
        </p:grpSpPr>
        <p:sp>
          <p:nvSpPr>
            <p:cNvPr id="144" name="Прямоугольник 143"/>
            <p:cNvSpPr/>
            <p:nvPr/>
          </p:nvSpPr>
          <p:spPr>
            <a:xfrm>
              <a:off x="1023433" y="1807491"/>
              <a:ext cx="4013309" cy="655469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5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47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49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48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2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grpSp>
        <p:nvGrpSpPr>
          <p:cNvPr id="150" name="Группа 149"/>
          <p:cNvGrpSpPr/>
          <p:nvPr/>
        </p:nvGrpSpPr>
        <p:grpSpPr>
          <a:xfrm>
            <a:off x="12170701" y="7870913"/>
            <a:ext cx="6057929" cy="1464944"/>
            <a:chOff x="32545" y="1949368"/>
            <a:chExt cx="5030843" cy="526343"/>
          </a:xfrm>
        </p:grpSpPr>
        <p:sp>
          <p:nvSpPr>
            <p:cNvPr id="151" name="Прямоугольник 150"/>
            <p:cNvSpPr/>
            <p:nvPr/>
          </p:nvSpPr>
          <p:spPr>
            <a:xfrm>
              <a:off x="1023432" y="1949368"/>
              <a:ext cx="4039956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53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55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54" name="TextBox 14"/>
              <p:cNvSpPr txBox="1"/>
              <p:nvPr/>
            </p:nvSpPr>
            <p:spPr>
              <a:xfrm>
                <a:off x="-620063" y="412449"/>
                <a:ext cx="1122295" cy="1674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3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156" name="Прямоугольник 15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Соединительная линия уступом 10"/>
          <p:cNvCxnSpPr>
            <a:stCxn id="129" idx="2"/>
            <a:endCxn id="115" idx="2"/>
          </p:cNvCxnSpPr>
          <p:nvPr/>
        </p:nvCxnSpPr>
        <p:spPr>
          <a:xfrm rot="5400000">
            <a:off x="13691920" y="650156"/>
            <a:ext cx="64637" cy="6003322"/>
          </a:xfrm>
          <a:prstGeom prst="bentConnector3">
            <a:avLst>
              <a:gd name="adj1" fmla="val 453667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495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4"/>
          <p:cNvSpPr/>
          <p:nvPr/>
        </p:nvSpPr>
        <p:spPr>
          <a:xfrm>
            <a:off x="8686800" y="0"/>
            <a:ext cx="12996877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3" name="Прямоугольник 5">
            <a:extLst>
              <a:ext uri="{FF2B5EF4-FFF2-40B4-BE49-F238E27FC236}">
                <a16:creationId xmlns="" xmlns:a16="http://schemas.microsoft.com/office/drawing/2014/main" id="{174BE34D-F7F9-1E2D-08EF-0FFB6C853DC1}"/>
              </a:ext>
            </a:extLst>
          </p:cNvPr>
          <p:cNvSpPr/>
          <p:nvPr/>
        </p:nvSpPr>
        <p:spPr>
          <a:xfrm>
            <a:off x="704612" y="3190591"/>
            <a:ext cx="7081302" cy="210957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36CBFE40-9810-82A6-0FAE-5E2E7CACBB23}"/>
              </a:ext>
            </a:extLst>
          </p:cNvPr>
          <p:cNvSpPr txBox="1"/>
          <p:nvPr/>
        </p:nvSpPr>
        <p:spPr>
          <a:xfrm>
            <a:off x="1433287" y="4914900"/>
            <a:ext cx="673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Кезектен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(әскери,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ҰҚК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 б.)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="" xmlns:a16="http://schemas.microsoft.com/office/drawing/2014/main" id="{5EB3338C-EB68-EA18-C6CB-E45B7CE5D5CF}"/>
              </a:ext>
            </a:extLst>
          </p:cNvPr>
          <p:cNvSpPr txBox="1"/>
          <p:nvPr/>
        </p:nvSpPr>
        <p:spPr>
          <a:xfrm>
            <a:off x="1394992" y="3467100"/>
            <a:ext cx="5382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кезектегілер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(мүгедектер, жетімдер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 балалы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 б.)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="" xmlns:a16="http://schemas.microsoft.com/office/drawing/2014/main" id="{A0B591CC-C3BB-EECF-60C4-23485DC93390}"/>
              </a:ext>
            </a:extLst>
          </p:cNvPr>
          <p:cNvSpPr txBox="1"/>
          <p:nvPr/>
        </p:nvSpPr>
        <p:spPr>
          <a:xfrm>
            <a:off x="1420510" y="3065942"/>
            <a:ext cx="42958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Жалпы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кезек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6" name="Picture 15" descr="I:\! WORK\For prezentations\peoples\user_256.png">
            <a:extLst>
              <a:ext uri="{FF2B5EF4-FFF2-40B4-BE49-F238E27FC236}">
                <a16:creationId xmlns="" xmlns:a16="http://schemas.microsoft.com/office/drawing/2014/main" id="{A5A185D4-C0D8-F1DE-82F0-70D98D869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97062" y="3171104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I:\! WORK\For prezentations\peoples\user_256.png">
            <a:extLst>
              <a:ext uri="{FF2B5EF4-FFF2-40B4-BE49-F238E27FC236}">
                <a16:creationId xmlns="" xmlns:a16="http://schemas.microsoft.com/office/drawing/2014/main" id="{E3EB0465-BBA0-71AC-7DBB-9ED5A2E6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50640" y="3973367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I:\! WORK\For prezentations\peoples\user_256.png">
            <a:extLst>
              <a:ext uri="{FF2B5EF4-FFF2-40B4-BE49-F238E27FC236}">
                <a16:creationId xmlns="" xmlns:a16="http://schemas.microsoft.com/office/drawing/2014/main" id="{4AE6CD00-EA05-D9F5-2953-91F4B1E6C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606951" y="4878250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7E9365CF-CB8B-F283-BEE1-833BB2E42AE7}"/>
              </a:ext>
            </a:extLst>
          </p:cNvPr>
          <p:cNvSpPr txBox="1"/>
          <p:nvPr/>
        </p:nvSpPr>
        <p:spPr>
          <a:xfrm>
            <a:off x="834514" y="1310559"/>
            <a:ext cx="7081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kk-KZ" sz="3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балабақшаға бару үшін, кезекке тұрады </a:t>
            </a:r>
            <a:endParaRPr lang="ru-RU" sz="3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A1FB063A-36B1-7E93-3FB3-96B791B56A4A}"/>
              </a:ext>
            </a:extLst>
          </p:cNvPr>
          <p:cNvGrpSpPr/>
          <p:nvPr/>
        </p:nvGrpSpPr>
        <p:grpSpPr>
          <a:xfrm>
            <a:off x="662705" y="6044511"/>
            <a:ext cx="7547543" cy="3330340"/>
            <a:chOff x="559136" y="6714490"/>
            <a:chExt cx="13973088" cy="4130733"/>
          </a:xfrm>
        </p:grpSpPr>
        <p:grpSp>
          <p:nvGrpSpPr>
            <p:cNvPr id="57" name="Group 30">
              <a:extLst>
                <a:ext uri="{FF2B5EF4-FFF2-40B4-BE49-F238E27FC236}">
                  <a16:creationId xmlns="" xmlns:a16="http://schemas.microsoft.com/office/drawing/2014/main" id="{1B530EAE-4E3E-D924-63CA-2C0989B65188}"/>
                </a:ext>
              </a:extLst>
            </p:cNvPr>
            <p:cNvGrpSpPr/>
            <p:nvPr/>
          </p:nvGrpSpPr>
          <p:grpSpPr>
            <a:xfrm>
              <a:off x="9175431" y="7575661"/>
              <a:ext cx="2889316" cy="739881"/>
              <a:chOff x="762099" y="1042891"/>
              <a:chExt cx="1752207" cy="448696"/>
            </a:xfrm>
          </p:grpSpPr>
          <p:pic>
            <p:nvPicPr>
              <p:cNvPr id="58" name="Picture 5" descr="I:\! WORK\For prezentations\peoples\user_256.png">
                <a:extLst>
                  <a:ext uri="{FF2B5EF4-FFF2-40B4-BE49-F238E27FC236}">
                    <a16:creationId xmlns="" xmlns:a16="http://schemas.microsoft.com/office/drawing/2014/main" id="{43BCA056-CA33-1A49-28D1-711367EB2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99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5" descr="I:\! WORK\For prezentations\peoples\user_256.png">
                <a:extLst>
                  <a:ext uri="{FF2B5EF4-FFF2-40B4-BE49-F238E27FC236}">
                    <a16:creationId xmlns="" xmlns:a16="http://schemas.microsoft.com/office/drawing/2014/main" id="{FBC1D0DC-1294-8521-011F-571FA8464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11816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6" descr="I:\! WORK\For prezentations\peoples\user_256.png">
                <a:extLst>
                  <a:ext uri="{FF2B5EF4-FFF2-40B4-BE49-F238E27FC236}">
                    <a16:creationId xmlns="" xmlns:a16="http://schemas.microsoft.com/office/drawing/2014/main" id="{6C3C5157-4469-43E5-28CA-3C57CCB7A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25634" y="104289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5" descr="I:\! WORK\For prezentations\peoples\user_256.png">
                <a:extLst>
                  <a:ext uri="{FF2B5EF4-FFF2-40B4-BE49-F238E27FC236}">
                    <a16:creationId xmlns="" xmlns:a16="http://schemas.microsoft.com/office/drawing/2014/main" id="{361A0824-9989-BC06-4327-1086DF89D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065644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3" name="Straight Arrow Connector 21">
              <a:extLst>
                <a:ext uri="{FF2B5EF4-FFF2-40B4-BE49-F238E27FC236}">
                  <a16:creationId xmlns="" xmlns:a16="http://schemas.microsoft.com/office/drawing/2014/main" id="{5FE56B82-5D3B-4F5D-A0EF-FD3F3D185701}"/>
                </a:ext>
              </a:extLst>
            </p:cNvPr>
            <p:cNvCxnSpPr>
              <a:cxnSpLocks/>
            </p:cNvCxnSpPr>
            <p:nvPr/>
          </p:nvCxnSpPr>
          <p:spPr>
            <a:xfrm>
              <a:off x="559136" y="8526640"/>
              <a:ext cx="11557478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="" xmlns:a16="http://schemas.microsoft.com/office/drawing/2014/main" id="{F4F4F602-7746-3A72-47B3-3505EBC54465}"/>
                </a:ext>
              </a:extLst>
            </p:cNvPr>
            <p:cNvSpPr txBox="1"/>
            <p:nvPr/>
          </p:nvSpPr>
          <p:spPr>
            <a:xfrm>
              <a:off x="1247232" y="9509113"/>
              <a:ext cx="8699396" cy="1336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7121">
                <a:defRPr/>
              </a:pPr>
              <a:r>
                <a:rPr lang="kk-KZ" sz="2400" b="1" i="1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Тарату </a:t>
              </a:r>
              <a:r>
                <a:rPr lang="ru-RU" sz="2400" b="1" i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1:3</a:t>
              </a:r>
            </a:p>
            <a:p>
              <a:pPr algn="ctr" defTabSz="1157121">
                <a:defRPr/>
              </a:pP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(</a:t>
              </a:r>
              <a:r>
                <a:rPr lang="ru-RU" sz="2000" i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1 </a:t>
              </a:r>
              <a:r>
                <a:rPr lang="ru-RU" sz="2000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бірінші</a:t>
              </a:r>
              <a:r>
                <a:rPr lang="ru-RU" sz="2000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ru-RU" sz="2000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кезектегілер</a:t>
              </a:r>
              <a:r>
                <a:rPr lang="ru-RU" sz="2000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: </a:t>
              </a:r>
              <a:r>
                <a:rPr lang="ru-RU" sz="2000" i="1" dirty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3 </a:t>
              </a:r>
              <a:r>
                <a:rPr lang="ru-RU" sz="2000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жалпы</a:t>
              </a:r>
              <a:r>
                <a:rPr lang="ru-RU" sz="2000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 </a:t>
              </a:r>
              <a:r>
                <a:rPr lang="ru-RU" sz="2000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кезектен</a:t>
              </a:r>
              <a:r>
                <a:rPr lang="ru-RU" sz="2000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)</a:t>
              </a:r>
              <a:endPara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pic>
          <p:nvPicPr>
            <p:cNvPr id="156" name="Google Shape;2789;p7">
              <a:extLst>
                <a:ext uri="{FF2B5EF4-FFF2-40B4-BE49-F238E27FC236}">
                  <a16:creationId xmlns="" xmlns:a16="http://schemas.microsoft.com/office/drawing/2014/main" id="{6C7E071B-6E46-D2B0-F33B-E3C22D24AEAB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2503590" y="7692829"/>
              <a:ext cx="2028634" cy="133051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" name="Группа 14">
              <a:extLst>
                <a:ext uri="{FF2B5EF4-FFF2-40B4-BE49-F238E27FC236}">
                  <a16:creationId xmlns="" xmlns:a16="http://schemas.microsoft.com/office/drawing/2014/main" id="{606BA22D-793D-22EC-41C9-E01B883F2A1E}"/>
                </a:ext>
              </a:extLst>
            </p:cNvPr>
            <p:cNvGrpSpPr/>
            <p:nvPr/>
          </p:nvGrpSpPr>
          <p:grpSpPr>
            <a:xfrm>
              <a:off x="5542268" y="7577907"/>
              <a:ext cx="2736852" cy="747824"/>
              <a:chOff x="4579137" y="3515691"/>
              <a:chExt cx="1659746" cy="453513"/>
            </a:xfrm>
          </p:grpSpPr>
          <p:grpSp>
            <p:nvGrpSpPr>
              <p:cNvPr id="140" name="Группа 139">
                <a:extLst>
                  <a:ext uri="{FF2B5EF4-FFF2-40B4-BE49-F238E27FC236}">
                    <a16:creationId xmlns="" xmlns:a16="http://schemas.microsoft.com/office/drawing/2014/main" id="{ABE6BA89-0E90-AE47-E2F6-00B66243D6F9}"/>
                  </a:ext>
                </a:extLst>
              </p:cNvPr>
              <p:cNvGrpSpPr/>
              <p:nvPr/>
            </p:nvGrpSpPr>
            <p:grpSpPr>
              <a:xfrm>
                <a:off x="4579137" y="3515691"/>
                <a:ext cx="1245928" cy="453513"/>
                <a:chOff x="918644" y="2861401"/>
                <a:chExt cx="1245928" cy="453513"/>
              </a:xfrm>
            </p:grpSpPr>
            <p:pic>
              <p:nvPicPr>
                <p:cNvPr id="141" name="Picture 15" descr="I:\! WORK\For prezentations\peoples\user_256.png">
                  <a:extLst>
                    <a:ext uri="{FF2B5EF4-FFF2-40B4-BE49-F238E27FC236}">
                      <a16:creationId xmlns="" xmlns:a16="http://schemas.microsoft.com/office/drawing/2014/main" id="{8E044052-A320-8563-6F55-4663DB2451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918644" y="2866219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16" descr="I:\! WORK\For prezentations\peoples\user_256.png">
                  <a:extLst>
                    <a:ext uri="{FF2B5EF4-FFF2-40B4-BE49-F238E27FC236}">
                      <a16:creationId xmlns="" xmlns:a16="http://schemas.microsoft.com/office/drawing/2014/main" id="{6D46C8E0-7EC9-F612-C6DE-32ECD01198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32462" y="2866218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17" descr="I:\! WORK\For prezentations\peoples\user_256.png">
                  <a:extLst>
                    <a:ext uri="{FF2B5EF4-FFF2-40B4-BE49-F238E27FC236}">
                      <a16:creationId xmlns="" xmlns:a16="http://schemas.microsoft.com/office/drawing/2014/main" id="{D3354A31-EE47-2AF1-799C-F2079425D7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715910" y="2861401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" name="Picture 18" descr="I:\! WORK\For prezentations\peoples\user_256.png">
                <a:extLst>
                  <a:ext uri="{FF2B5EF4-FFF2-40B4-BE49-F238E27FC236}">
                    <a16:creationId xmlns="" xmlns:a16="http://schemas.microsoft.com/office/drawing/2014/main" id="{184D7C64-2631-7D87-98AB-FC38061DA9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F7964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790221" y="3518100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6" name="Группа 135">
              <a:extLst>
                <a:ext uri="{FF2B5EF4-FFF2-40B4-BE49-F238E27FC236}">
                  <a16:creationId xmlns="" xmlns:a16="http://schemas.microsoft.com/office/drawing/2014/main" id="{675F933F-8C66-DDE0-43BB-07A19587C52B}"/>
                </a:ext>
              </a:extLst>
            </p:cNvPr>
            <p:cNvGrpSpPr/>
            <p:nvPr/>
          </p:nvGrpSpPr>
          <p:grpSpPr>
            <a:xfrm>
              <a:off x="857368" y="7566429"/>
              <a:ext cx="4254230" cy="796643"/>
              <a:chOff x="-8889" y="2861401"/>
              <a:chExt cx="2579950" cy="483119"/>
            </a:xfrm>
          </p:grpSpPr>
          <p:pic>
            <p:nvPicPr>
              <p:cNvPr id="137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A0181158-6BB2-0326-D2B6-4FA54416C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Picture 16" descr="I:\! WORK\For prezentations\peoples\user_256.png">
                <a:extLst>
                  <a:ext uri="{FF2B5EF4-FFF2-40B4-BE49-F238E27FC236}">
                    <a16:creationId xmlns="" xmlns:a16="http://schemas.microsoft.com/office/drawing/2014/main" id="{3F80794F-6865-C8E0-5D9C-69A335033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9" name="Picture 17" descr="I:\! WORK\For prezentations\peoples\user_256.png">
                <a:extLst>
                  <a:ext uri="{FF2B5EF4-FFF2-40B4-BE49-F238E27FC236}">
                    <a16:creationId xmlns="" xmlns:a16="http://schemas.microsoft.com/office/drawing/2014/main" id="{058509B2-6255-6FD9-C9CE-5D2307991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7" descr="I:\! WORK\For prezentations\peoples\user_256.png">
                <a:extLst>
                  <a:ext uri="{FF2B5EF4-FFF2-40B4-BE49-F238E27FC236}">
                    <a16:creationId xmlns="" xmlns:a16="http://schemas.microsoft.com/office/drawing/2014/main" id="{35072096-00ED-E244-1C1B-55EF0A33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22399" y="2863447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9BB4A4A9-C9B7-87E6-54A8-5AAEEBD86D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8889" y="2895825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Правая фигурная скобка 16">
              <a:extLst>
                <a:ext uri="{FF2B5EF4-FFF2-40B4-BE49-F238E27FC236}">
                  <a16:creationId xmlns="" xmlns:a16="http://schemas.microsoft.com/office/drawing/2014/main" id="{3FCD8856-2231-5B0E-75B6-C8D1C4CFA758}"/>
                </a:ext>
              </a:extLst>
            </p:cNvPr>
            <p:cNvSpPr/>
            <p:nvPr/>
          </p:nvSpPr>
          <p:spPr>
            <a:xfrm rot="5400000">
              <a:off x="5281495" y="5708014"/>
              <a:ext cx="274936" cy="6260707"/>
            </a:xfrm>
            <a:prstGeom prst="rightBrace">
              <a:avLst>
                <a:gd name="adj1" fmla="val 12258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157121">
                <a:buClr>
                  <a:srgbClr val="000000"/>
                </a:buClr>
                <a:defRPr/>
              </a:pPr>
              <a:endParaRPr lang="ru-RU" sz="1772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9" name="Picture 18" descr="I:\! WORK\For prezentations\peoples\user_256.png">
              <a:extLst>
                <a:ext uri="{FF2B5EF4-FFF2-40B4-BE49-F238E27FC236}">
                  <a16:creationId xmlns="" xmlns:a16="http://schemas.microsoft.com/office/drawing/2014/main" id="{4B564F0B-59DB-FA91-72F7-E62DD3840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9460" y="6714490"/>
              <a:ext cx="944431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Соединитель: изогнутый 21">
              <a:extLst>
                <a:ext uri="{FF2B5EF4-FFF2-40B4-BE49-F238E27FC236}">
                  <a16:creationId xmlns="" xmlns:a16="http://schemas.microsoft.com/office/drawing/2014/main" id="{5EF8317B-2F87-E761-EA98-740AC1A11CE3}"/>
                </a:ext>
              </a:extLst>
            </p:cNvPr>
            <p:cNvCxnSpPr>
              <a:cxnSpLocks/>
            </p:cNvCxnSpPr>
            <p:nvPr/>
          </p:nvCxnSpPr>
          <p:spPr>
            <a:xfrm>
              <a:off x="1891982" y="7048364"/>
              <a:ext cx="3230458" cy="618099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="" xmlns:a16="http://schemas.microsoft.com/office/drawing/2014/main" id="{A2ED39B2-781A-99A8-F361-65E99663E1DC}"/>
                </a:ext>
              </a:extLst>
            </p:cNvPr>
            <p:cNvCxnSpPr>
              <a:cxnSpLocks/>
              <a:stCxn id="137" idx="3"/>
            </p:cNvCxnSpPr>
            <p:nvPr/>
          </p:nvCxnSpPr>
          <p:spPr>
            <a:xfrm flipH="1">
              <a:off x="1723065" y="7944314"/>
              <a:ext cx="663767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025E39B1-4C84-1C5B-D6FC-AF3DE93CE5CA}"/>
              </a:ext>
            </a:extLst>
          </p:cNvPr>
          <p:cNvSpPr/>
          <p:nvPr/>
        </p:nvSpPr>
        <p:spPr>
          <a:xfrm>
            <a:off x="44823" y="96527"/>
            <a:ext cx="17533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 ҚАРЖЫЛАНДЫРУ КЕЗІНДЕ КЕЗЕККЕ ҚОЮ СХЕМАСЫ ӨЗГЕРЕДІ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5">
            <a:extLst>
              <a:ext uri="{FF2B5EF4-FFF2-40B4-BE49-F238E27FC236}">
                <a16:creationId xmlns="" xmlns:a16="http://schemas.microsoft.com/office/drawing/2014/main" id="{5275A597-B910-4E56-D8FB-6F39715BB21B}"/>
              </a:ext>
            </a:extLst>
          </p:cNvPr>
          <p:cNvSpPr/>
          <p:nvPr/>
        </p:nvSpPr>
        <p:spPr>
          <a:xfrm>
            <a:off x="10237977" y="3190591"/>
            <a:ext cx="7081302" cy="20871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B3251BC0-9F7F-F99F-EC08-5BAF03271E29}"/>
              </a:ext>
            </a:extLst>
          </p:cNvPr>
          <p:cNvSpPr txBox="1"/>
          <p:nvPr/>
        </p:nvSpPr>
        <p:spPr>
          <a:xfrm>
            <a:off x="9448800" y="1323474"/>
            <a:ext cx="7895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ВАУЧЕР АЛУ ҮШІН КЕЗЕККЕ ТҰРАДЫ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15" descr="I:\! WORK\For prezentations\peoples\user_256.png">
            <a:extLst>
              <a:ext uri="{FF2B5EF4-FFF2-40B4-BE49-F238E27FC236}">
                <a16:creationId xmlns="" xmlns:a16="http://schemas.microsoft.com/office/drawing/2014/main" id="{3866A952-2012-A981-7017-7DC062EC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9119246" y="3561413"/>
            <a:ext cx="706842" cy="70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1AA0D1B3-44DA-9D0C-7E1A-A06524891D1F}"/>
              </a:ext>
            </a:extLst>
          </p:cNvPr>
          <p:cNvSpPr txBox="1"/>
          <p:nvPr/>
        </p:nvSpPr>
        <p:spPr>
          <a:xfrm>
            <a:off x="9850772" y="2248913"/>
            <a:ext cx="80979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әлеуметтік мәртебесіне байланысты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өтініштер 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санаттың өз кезегі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бар;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итерациялар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(кезеңдер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бөлінеді; жылына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жаңартылады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50757B82-F356-D5B6-FC9B-1A145DCC93D6}"/>
              </a:ext>
            </a:extLst>
          </p:cNvPr>
          <p:cNvSpPr txBox="1"/>
          <p:nvPr/>
        </p:nvSpPr>
        <p:spPr>
          <a:xfrm>
            <a:off x="9744899" y="6017002"/>
            <a:ext cx="35879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Әскери қызметшілердің балалары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AE3287C6-AD8E-B00D-C27F-86ADB00E54C3}"/>
              </a:ext>
            </a:extLst>
          </p:cNvPr>
          <p:cNvSpPr txBox="1"/>
          <p:nvPr/>
        </p:nvSpPr>
        <p:spPr>
          <a:xfrm>
            <a:off x="10242730" y="7260184"/>
            <a:ext cx="2411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Мүмкіндігі шектеулі балалар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="" xmlns:a16="http://schemas.microsoft.com/office/drawing/2014/main" id="{019DCD30-B273-DD6D-E00D-DA92FAD35A5C}"/>
              </a:ext>
            </a:extLst>
          </p:cNvPr>
          <p:cNvSpPr txBox="1"/>
          <p:nvPr/>
        </p:nvSpPr>
        <p:spPr>
          <a:xfrm>
            <a:off x="10264833" y="8341877"/>
            <a:ext cx="24119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Педагогтардың балалары 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="" xmlns:a16="http://schemas.microsoft.com/office/drawing/2014/main" id="{87EF8DCB-1DC2-6D60-D8BE-2FE1B97DC9D8}"/>
              </a:ext>
            </a:extLst>
          </p:cNvPr>
          <p:cNvSpPr txBox="1"/>
          <p:nvPr/>
        </p:nvSpPr>
        <p:spPr>
          <a:xfrm>
            <a:off x="10264833" y="9360143"/>
            <a:ext cx="2411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5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жастағы балалар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393706" y="5314734"/>
            <a:ext cx="6215935" cy="789174"/>
            <a:chOff x="10695115" y="5476721"/>
            <a:chExt cx="6215935" cy="789174"/>
          </a:xfrm>
        </p:grpSpPr>
        <p:grpSp>
          <p:nvGrpSpPr>
            <p:cNvPr id="48" name="Группа 47">
              <a:extLst>
                <a:ext uri="{FF2B5EF4-FFF2-40B4-BE49-F238E27FC236}">
                  <a16:creationId xmlns="" xmlns:a16="http://schemas.microsoft.com/office/drawing/2014/main" id="{D01B0210-996D-B70C-3FA3-C3CF509E2CF3}"/>
                </a:ext>
              </a:extLst>
            </p:cNvPr>
            <p:cNvGrpSpPr/>
            <p:nvPr/>
          </p:nvGrpSpPr>
          <p:grpSpPr>
            <a:xfrm>
              <a:off x="10695115" y="5476721"/>
              <a:ext cx="2076787" cy="570227"/>
              <a:chOff x="12239675" y="6329309"/>
              <a:chExt cx="2706233" cy="743055"/>
            </a:xfrm>
          </p:grpSpPr>
          <p:pic>
            <p:nvPicPr>
              <p:cNvPr id="43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23AE3361-7F01-E1E6-95BA-4C893C415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0B2A1561-1627-C2CA-CF69-E1E4A92F2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4C688E71-6F86-B9AF-738E-7D1CB24BB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E3EA0CEB-651B-33BD-51FD-C048260E2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57" name="Straight Arrow Connector 21">
              <a:extLst>
                <a:ext uri="{FF2B5EF4-FFF2-40B4-BE49-F238E27FC236}">
                  <a16:creationId xmlns="" xmlns:a16="http://schemas.microsoft.com/office/drawing/2014/main" id="{2482A4CF-3043-549E-6867-AA4D58A41CB0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5884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59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5573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10355136" y="6628800"/>
            <a:ext cx="6257247" cy="738149"/>
            <a:chOff x="10653803" y="6476746"/>
            <a:chExt cx="6257247" cy="738149"/>
          </a:xfrm>
        </p:grpSpPr>
        <p:grpSp>
          <p:nvGrpSpPr>
            <p:cNvPr id="50" name="Группа 49">
              <a:extLst>
                <a:ext uri="{FF2B5EF4-FFF2-40B4-BE49-F238E27FC236}">
                  <a16:creationId xmlns="" xmlns:a16="http://schemas.microsoft.com/office/drawing/2014/main" id="{74E5E53B-1995-54F2-E98B-08E7C7262278}"/>
                </a:ext>
              </a:extLst>
            </p:cNvPr>
            <p:cNvGrpSpPr/>
            <p:nvPr/>
          </p:nvGrpSpPr>
          <p:grpSpPr>
            <a:xfrm>
              <a:off x="10653803" y="6476746"/>
              <a:ext cx="2076787" cy="570227"/>
              <a:chOff x="12239675" y="6329309"/>
              <a:chExt cx="2706233" cy="743055"/>
            </a:xfrm>
          </p:grpSpPr>
          <p:pic>
            <p:nvPicPr>
              <p:cNvPr id="51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9618232E-7636-754F-F668-8C003D1C2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9EB80522-7710-A43F-45FE-4F5A212C4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CD876394-7ADA-AF06-20CF-8D360092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E77BAA67-20F2-CE73-2392-54BFBC3EA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0" name="Straight Arrow Connector 21">
              <a:extLst>
                <a:ext uri="{FF2B5EF4-FFF2-40B4-BE49-F238E27FC236}">
                  <a16:creationId xmlns="" xmlns:a16="http://schemas.microsoft.com/office/drawing/2014/main" id="{E3D0BF57-C982-C7D5-CC99-7513519318BA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6833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1" name="Google Shape;2789;p7">
              <a:extLst>
                <a:ext uri="{FF2B5EF4-FFF2-40B4-BE49-F238E27FC236}">
                  <a16:creationId xmlns="" xmlns:a16="http://schemas.microsoft.com/office/drawing/2014/main" id="{B5CA4FEA-5C20-A3F3-4836-0F2B889CC7E7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6522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/>
          <p:cNvGrpSpPr/>
          <p:nvPr/>
        </p:nvGrpSpPr>
        <p:grpSpPr>
          <a:xfrm>
            <a:off x="10432417" y="7774087"/>
            <a:ext cx="6213344" cy="738597"/>
            <a:chOff x="10673895" y="7359503"/>
            <a:chExt cx="6213344" cy="738597"/>
          </a:xfrm>
        </p:grpSpPr>
        <p:grpSp>
          <p:nvGrpSpPr>
            <p:cNvPr id="56" name="Группа 55">
              <a:extLst>
                <a:ext uri="{FF2B5EF4-FFF2-40B4-BE49-F238E27FC236}">
                  <a16:creationId xmlns="" xmlns:a16="http://schemas.microsoft.com/office/drawing/2014/main" id="{FB8F2435-C1DE-A51C-789D-A25670A16945}"/>
                </a:ext>
              </a:extLst>
            </p:cNvPr>
            <p:cNvGrpSpPr/>
            <p:nvPr/>
          </p:nvGrpSpPr>
          <p:grpSpPr>
            <a:xfrm>
              <a:off x="10673895" y="7359503"/>
              <a:ext cx="2076787" cy="570227"/>
              <a:chOff x="12239675" y="6329309"/>
              <a:chExt cx="2706233" cy="743055"/>
            </a:xfrm>
          </p:grpSpPr>
          <p:pic>
            <p:nvPicPr>
              <p:cNvPr id="129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DD76E695-86D4-8AA1-29B9-B8818DEA6F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90C3A4B0-A0D5-2D15-3907-BF77EFB03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21463BBB-0C5D-64D8-DFE6-81618E952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64BA9D20-6A66-C40C-6A77-E46349083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2" name="Straight Arrow Connector 21">
              <a:extLst>
                <a:ext uri="{FF2B5EF4-FFF2-40B4-BE49-F238E27FC236}">
                  <a16:creationId xmlns="" xmlns:a16="http://schemas.microsoft.com/office/drawing/2014/main" id="{1C7AA380-485B-6CD7-50B6-689283420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915676" y="7716652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3" name="Google Shape;2789;p7">
              <a:extLst>
                <a:ext uri="{FF2B5EF4-FFF2-40B4-BE49-F238E27FC236}">
                  <a16:creationId xmlns="" xmlns:a16="http://schemas.microsoft.com/office/drawing/2014/main" id="{9EEE682D-BC57-E91E-758F-7A37AAD27B3D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09836" y="7405289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/>
          <p:cNvGrpSpPr/>
          <p:nvPr/>
        </p:nvGrpSpPr>
        <p:grpSpPr>
          <a:xfrm>
            <a:off x="10393038" y="8698327"/>
            <a:ext cx="6239746" cy="692811"/>
            <a:chOff x="10671304" y="8217422"/>
            <a:chExt cx="6239746" cy="692811"/>
          </a:xfrm>
        </p:grpSpPr>
        <p:grpSp>
          <p:nvGrpSpPr>
            <p:cNvPr id="135" name="Группа 134">
              <a:extLst>
                <a:ext uri="{FF2B5EF4-FFF2-40B4-BE49-F238E27FC236}">
                  <a16:creationId xmlns="" xmlns:a16="http://schemas.microsoft.com/office/drawing/2014/main" id="{DF03343B-8720-8DA7-5386-3596AF377392}"/>
                </a:ext>
              </a:extLst>
            </p:cNvPr>
            <p:cNvGrpSpPr/>
            <p:nvPr/>
          </p:nvGrpSpPr>
          <p:grpSpPr>
            <a:xfrm>
              <a:off x="10671304" y="8297633"/>
              <a:ext cx="2076787" cy="570227"/>
              <a:chOff x="12239675" y="6329309"/>
              <a:chExt cx="2706233" cy="743055"/>
            </a:xfrm>
          </p:grpSpPr>
          <p:pic>
            <p:nvPicPr>
              <p:cNvPr id="144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68A7319D-B10C-2E56-F8C5-84C1FD6DC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5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23C7359C-A9F6-F456-83B6-55D3656F09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6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BCF85F84-EE5D-878B-706C-ECDD3536EC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15" descr="I:\! WORK\For prezentations\peoples\user_256.png">
                <a:extLst>
                  <a:ext uri="{FF2B5EF4-FFF2-40B4-BE49-F238E27FC236}">
                    <a16:creationId xmlns="" xmlns:a16="http://schemas.microsoft.com/office/drawing/2014/main" id="{D3FED3BC-5B13-7580-59D6-0AD02AD136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4" name="Straight Arrow Connector 21">
              <a:extLst>
                <a:ext uri="{FF2B5EF4-FFF2-40B4-BE49-F238E27FC236}">
                  <a16:creationId xmlns="" xmlns:a16="http://schemas.microsoft.com/office/drawing/2014/main" id="{808FF16E-71A8-96EE-967F-55E21F4CB0AD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8528786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5" name="Google Shape;2789;p7">
              <a:extLst>
                <a:ext uri="{FF2B5EF4-FFF2-40B4-BE49-F238E27FC236}">
                  <a16:creationId xmlns="" xmlns:a16="http://schemas.microsoft.com/office/drawing/2014/main" id="{36EF9F92-A48B-D9BD-F865-B1AE166091EC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8217422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9" name="Group 2"/>
          <p:cNvGrpSpPr/>
          <p:nvPr/>
        </p:nvGrpSpPr>
        <p:grpSpPr>
          <a:xfrm>
            <a:off x="704612" y="9856797"/>
            <a:ext cx="16926697" cy="1542251"/>
            <a:chOff x="0" y="0"/>
            <a:chExt cx="58960502" cy="5372100"/>
          </a:xfrm>
        </p:grpSpPr>
        <p:sp>
          <p:nvSpPr>
            <p:cNvPr id="8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83" name="Прямоугольник 8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67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7628989"/>
              </p:ext>
            </p:extLst>
          </p:nvPr>
        </p:nvGraphicFramePr>
        <p:xfrm>
          <a:off x="228600" y="1028700"/>
          <a:ext cx="12752699" cy="9442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700">
                  <a:extLst>
                    <a:ext uri="{9D8B030D-6E8A-4147-A177-3AD203B41FA5}">
                      <a16:colId xmlns="" xmlns:a16="http://schemas.microsoft.com/office/drawing/2014/main" val="7666629"/>
                    </a:ext>
                  </a:extLst>
                </a:gridCol>
                <a:gridCol w="11538014">
                  <a:extLst>
                    <a:ext uri="{9D8B030D-6E8A-4147-A177-3AD203B41FA5}">
                      <a16:colId xmlns="" xmlns:a16="http://schemas.microsoft.com/office/drawing/2014/main" val="3162032812"/>
                    </a:ext>
                  </a:extLst>
                </a:gridCol>
                <a:gridCol w="653985">
                  <a:extLst>
                    <a:ext uri="{9D8B030D-6E8A-4147-A177-3AD203B41FA5}">
                      <a16:colId xmlns="" xmlns:a16="http://schemas.microsoft.com/office/drawing/2014/main" val="2566661871"/>
                    </a:ext>
                  </a:extLst>
                </a:gridCol>
              </a:tblGrid>
              <a:tr h="756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Fira Sans Medium" panose="020B0604020202020204" charset="0"/>
                        </a:rPr>
                        <a:t>№ 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категории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b="1" i="1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Санат</a:t>
                      </a:r>
                      <a:r>
                        <a:rPr lang="kk-KZ" sz="3200" b="1" i="1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сипаттамасы</a:t>
                      </a:r>
                      <a:endParaRPr lang="ru-RU" sz="3200" b="1" i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effectLst/>
                          <a:latin typeface="Fira Sans Medium" panose="020B0604020202020204" charset="0"/>
                          <a:ea typeface="+mn-ea"/>
                          <a:cs typeface="+mn-cs"/>
                        </a:rPr>
                        <a:t>Санат</a:t>
                      </a:r>
                      <a:r>
                        <a:rPr lang="kk-KZ" sz="1400" b="0" baseline="0" dirty="0" smtClean="0">
                          <a:effectLst/>
                          <a:latin typeface="Fira Sans Medium" panose="020B0604020202020204" charset="0"/>
                          <a:ea typeface="+mn-ea"/>
                          <a:cs typeface="+mn-cs"/>
                        </a:rPr>
                        <a:t> кезегі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46528718"/>
                  </a:ext>
                </a:extLst>
              </a:tr>
              <a:tr h="427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әскери қызметшілердің балалары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сотр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арнайы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орган.,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құқық қорғау.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фельдъегерлік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қызмет,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800" b="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8460604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әскери қызметшілердің балалары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сотр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арнайы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орган.,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құқық қорғау.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фельдъегерлік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қызмет,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жылдан</a:t>
                      </a:r>
                      <a:r>
                        <a:rPr lang="ru-RU" sz="1800" b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1800" b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жылға</a:t>
                      </a:r>
                      <a:r>
                        <a:rPr lang="ru-RU" sz="1800" b="0" baseline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дейін</a:t>
                      </a:r>
                      <a:endParaRPr lang="ru-RU" sz="1800" b="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75413158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мүмкіндігі шектеулі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және одан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жоғары жастағы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жалпы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білім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беру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МДҰ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59103477"/>
                  </a:ext>
                </a:extLst>
              </a:tr>
              <a:tr h="534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ата-анасының біреуі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мүгедектігі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отбасылардан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шыққан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жастағы 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0577742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ата-анасының біреуі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мүгедектігі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бар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отбасылардан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шыққан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50523546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мүгедек баланы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тәрбиелеп отырған отбасылардан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шыққан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жастағы 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96906423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мүгедек баланы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тәрбиелеп отырған отбасылардан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шыққан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4490811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ата-анасының қамқорлығынсыз қалған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жастағы 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жетім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3396374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ата-анасының қамқорлығынсыз қалған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жетім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49227403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көп балалы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отбасынан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шыққан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жастағы 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30692208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көп балалы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отбасынан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96794400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педагогтердің,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медицина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қызметкерлерінің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жастағы балалары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65107471"/>
                  </a:ext>
                </a:extLst>
              </a:tr>
              <a:tr h="384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педагогтердің,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медицина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қызметкерлерінің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878265"/>
                  </a:ext>
                </a:extLst>
              </a:tr>
              <a:tr h="313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тұр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10187403"/>
                  </a:ext>
                </a:extLst>
              </a:tr>
              <a:tr h="4068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егіз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тұр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8812818"/>
                  </a:ext>
                </a:extLst>
              </a:tr>
              <a:tr h="2349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2- 5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 дейінгі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егіз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51725137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МДҰ 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коммерциялық негізде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жастан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дейін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қатарынан кемінде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айға дейін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болған кезде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66933795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тұр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54135294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тұр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7220"/>
                  </a:ext>
                </a:extLst>
              </a:tr>
              <a:tr h="394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балалар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тұр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45675479"/>
                  </a:ext>
                </a:extLst>
              </a:tr>
              <a:tr h="3910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жасы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жасқа толған немесе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одан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кіші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кезектегі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балалар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688532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3509812" y="1769728"/>
            <a:ext cx="43436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Постановка на очередь осуществляется согласно достижения полных лет до конца календарного года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582223" y="3377641"/>
            <a:ext cx="4570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Перемещение детей между категориями осуществляется 31 июля.</a:t>
            </a:r>
          </a:p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При полном удовлетворении очереди по категориям, допускается обновление 1 января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509812" y="5567202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Номер очереди по каждой категории формируется отдельно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3447" y="-20171"/>
            <a:ext cx="7875089" cy="785680"/>
            <a:chOff x="0" y="-6643"/>
            <a:chExt cx="7875089" cy="785680"/>
          </a:xfrm>
        </p:grpSpPr>
        <p:sp>
          <p:nvSpPr>
            <p:cNvPr id="19" name="Freeform 16"/>
            <p:cNvSpPr/>
            <p:nvPr/>
          </p:nvSpPr>
          <p:spPr>
            <a:xfrm rot="10800000">
              <a:off x="307975" y="-6643"/>
              <a:ext cx="7218627" cy="779037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B6E9F5"/>
            </a:solidFill>
          </p:spPr>
        </p:sp>
        <p:grpSp>
          <p:nvGrpSpPr>
            <p:cNvPr id="20" name="Group 15"/>
            <p:cNvGrpSpPr/>
            <p:nvPr/>
          </p:nvGrpSpPr>
          <p:grpSpPr>
            <a:xfrm rot="10800000">
              <a:off x="0" y="0"/>
              <a:ext cx="7218627" cy="779037"/>
              <a:chOff x="2886224" y="1261133"/>
              <a:chExt cx="22784924" cy="2458962"/>
            </a:xfrm>
          </p:grpSpPr>
          <p:sp>
            <p:nvSpPr>
              <p:cNvPr id="22" name="Freeform 16"/>
              <p:cNvSpPr/>
              <p:nvPr/>
            </p:nvSpPr>
            <p:spPr>
              <a:xfrm>
                <a:off x="2886224" y="1261133"/>
                <a:ext cx="22784924" cy="2458962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21" name="TextBox 17"/>
            <p:cNvSpPr txBox="1"/>
            <p:nvPr/>
          </p:nvSpPr>
          <p:spPr>
            <a:xfrm>
              <a:off x="1321888" y="120964"/>
              <a:ext cx="6553201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32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Кезек</a:t>
              </a:r>
              <a:r>
                <a:rPr lang="ru-RU" sz="3200" b="1" i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санаттары</a:t>
              </a:r>
              <a:endParaRPr lang="en-US" sz="3200" b="1" i="1" spc="-139" dirty="0">
                <a:solidFill>
                  <a:schemeClr val="bg1"/>
                </a:solidFill>
                <a:latin typeface="Times New Roman" pitchFamily="18" charset="0"/>
                <a:ea typeface="Fira Sans Medium"/>
                <a:cs typeface="Times New Roman" pitchFamily="18" charset="0"/>
                <a:sym typeface="Fira Sans Medium"/>
              </a:endParaRPr>
            </a:p>
          </p:txBody>
        </p:sp>
      </p:grpSp>
      <p:sp>
        <p:nvSpPr>
          <p:cNvPr id="15" name="Freeform 10"/>
          <p:cNvSpPr/>
          <p:nvPr/>
        </p:nvSpPr>
        <p:spPr>
          <a:xfrm rot="10800000">
            <a:off x="13128642" y="2569882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16" name="Freeform 10"/>
          <p:cNvSpPr/>
          <p:nvPr/>
        </p:nvSpPr>
        <p:spPr>
          <a:xfrm rot="10800000">
            <a:off x="13128642" y="4037798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3" name="Freeform 10"/>
          <p:cNvSpPr/>
          <p:nvPr/>
        </p:nvSpPr>
        <p:spPr>
          <a:xfrm rot="10800000">
            <a:off x="13128642" y="572992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4" name="Freeform 10"/>
          <p:cNvSpPr/>
          <p:nvPr/>
        </p:nvSpPr>
        <p:spPr>
          <a:xfrm rot="10800000">
            <a:off x="13151054" y="6678087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5" name="Прямоугольник 24"/>
          <p:cNvSpPr/>
          <p:nvPr/>
        </p:nvSpPr>
        <p:spPr>
          <a:xfrm>
            <a:off x="13487400" y="6525657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Распределение ваучеров согласно весу категории</a:t>
            </a:r>
          </a:p>
        </p:txBody>
      </p:sp>
      <p:sp>
        <p:nvSpPr>
          <p:cNvPr id="26" name="AutoShape 35"/>
          <p:cNvSpPr/>
          <p:nvPr/>
        </p:nvSpPr>
        <p:spPr>
          <a:xfrm rot="5400000">
            <a:off x="11240674" y="4823854"/>
            <a:ext cx="4108205" cy="2"/>
          </a:xfrm>
          <a:prstGeom prst="line">
            <a:avLst/>
          </a:prstGeom>
          <a:ln w="28575" cap="rnd">
            <a:solidFill>
              <a:srgbClr val="1836B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18"/>
          <p:cNvSpPr/>
          <p:nvPr/>
        </p:nvSpPr>
        <p:spPr>
          <a:xfrm>
            <a:off x="14554200" y="8197854"/>
            <a:ext cx="3733800" cy="2064493"/>
          </a:xfrm>
          <a:custGeom>
            <a:avLst/>
            <a:gdLst/>
            <a:ahLst/>
            <a:cxnLst/>
            <a:rect l="l" t="t" r="r" b="b"/>
            <a:pathLst>
              <a:path w="6334729" h="3616922">
                <a:moveTo>
                  <a:pt x="6334729" y="0"/>
                </a:moveTo>
                <a:lnTo>
                  <a:pt x="0" y="0"/>
                </a:lnTo>
                <a:lnTo>
                  <a:pt x="0" y="3616923"/>
                </a:lnTo>
                <a:lnTo>
                  <a:pt x="6334729" y="3616923"/>
                </a:lnTo>
                <a:lnTo>
                  <a:pt x="6334729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30" name="Прямоугольник 2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0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23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14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15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3283658" y="859129"/>
                <a:ext cx="6162283" cy="73866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kk-KZ" sz="3600" b="1" i="1" spc="-139" dirty="0" smtClean="0">
                    <a:solidFill>
                      <a:srgbClr val="FFFFFF"/>
                    </a:solidFill>
                    <a:latin typeface="Times New Roman" pitchFamily="18" charset="0"/>
                    <a:ea typeface="Fira Sans Medium"/>
                    <a:cs typeface="Times New Roman" pitchFamily="18" charset="0"/>
                    <a:sym typeface="Fira Sans Medium"/>
                  </a:rPr>
                  <a:t>КЕЗЕККЕ  ҚОЮ</a:t>
                </a:r>
                <a:endParaRPr lang="en-US" sz="3600" b="1" i="1" spc="-139" dirty="0">
                  <a:solidFill>
                    <a:srgbClr val="FFFFFF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endParaRPr>
              </a:p>
            </p:txBody>
          </p:sp>
        </p:grpSp>
      </p:grpSp>
      <p:sp>
        <p:nvSpPr>
          <p:cNvPr id="29" name="Google Shape;193;p25"/>
          <p:cNvSpPr/>
          <p:nvPr/>
        </p:nvSpPr>
        <p:spPr>
          <a:xfrm>
            <a:off x="889797" y="1605197"/>
            <a:ext cx="4800600" cy="1514844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1364993" y="1142829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кезегі</a:t>
            </a:r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Google Shape;193;p25"/>
          <p:cNvSpPr/>
          <p:nvPr/>
        </p:nvSpPr>
        <p:spPr>
          <a:xfrm>
            <a:off x="6535204" y="1603154"/>
            <a:ext cx="4800600" cy="1509556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7010400" y="1140785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Санаторлық кезек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Google Shape;193;p25"/>
          <p:cNvSpPr/>
          <p:nvPr/>
        </p:nvSpPr>
        <p:spPr>
          <a:xfrm>
            <a:off x="12014997" y="1597710"/>
            <a:ext cx="4800600" cy="1514999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12490193" y="1135342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Арнайы кезек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0797" y="2078648"/>
            <a:ext cx="11705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b="1" i="1" spc="1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Fira Sans Light"/>
              </a:rPr>
              <a:t>Жалпы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70797" y="2507926"/>
            <a:ext cx="40620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Санат</a:t>
            </a:r>
            <a:r>
              <a:rPr lang="ru-RU" sz="2400" b="1" i="1" spc="10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 </a:t>
            </a:r>
            <a:r>
              <a:rPr lang="ru-RU" sz="24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бойынша</a:t>
            </a:r>
            <a:r>
              <a:rPr lang="ru-RU" sz="2400" b="1" i="1" spc="10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  (21 </a:t>
            </a:r>
            <a:r>
              <a:rPr lang="ru-RU" sz="24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санат</a:t>
            </a:r>
            <a:r>
              <a:rPr lang="ru-RU" sz="2000" spc="1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87290" y="2009391"/>
            <a:ext cx="2067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Әр </a:t>
            </a:r>
            <a:r>
              <a:rPr lang="ru-RU" sz="2400" b="1" i="1" spc="10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МДҰ </a:t>
            </a:r>
            <a:r>
              <a:rPr lang="ru-RU" sz="24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үшін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177344" y="2324100"/>
            <a:ext cx="47566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Жасы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түзету түрі, тілі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ПМПК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қорытындысына сәйкес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801600" y="1866900"/>
            <a:ext cx="17552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Әр </a:t>
            </a:r>
            <a:r>
              <a:rPr lang="ru-RU" sz="2000" b="1" i="1" spc="10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МДҰ </a:t>
            </a:r>
            <a:r>
              <a:rPr lang="ru-RU" sz="2000" b="1" i="1" spc="10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үшін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793461" y="2569473"/>
            <a:ext cx="33298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spc="1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Fira Sans Light"/>
              </a:rPr>
              <a:t>Жастары бойынша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9784" y="3345450"/>
            <a:ext cx="2263505" cy="2196368"/>
          </a:xfrm>
          <a:prstGeom prst="rect">
            <a:avLst/>
          </a:prstGeom>
        </p:spPr>
      </p:pic>
      <p:sp>
        <p:nvSpPr>
          <p:cNvPr id="49" name="TextBox 2"/>
          <p:cNvSpPr txBox="1"/>
          <p:nvPr/>
        </p:nvSpPr>
        <p:spPr>
          <a:xfrm>
            <a:off x="555909" y="3585196"/>
            <a:ext cx="5499441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Кезекке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тұру үшін ата-анаға 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не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істеу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керек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?</a:t>
            </a:r>
            <a:endParaRPr lang="en-US" sz="3200" b="1" i="1" dirty="0">
              <a:solidFill>
                <a:srgbClr val="1836B2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48086" y="4915307"/>
            <a:ext cx="0" cy="68514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" descr="Подать заявление на материальную помощь теперь можно в ЕЛК – Новости –  Цифровой блок НИУ ВШЭ – Национальный исследовательский университет «Высшая  школа экономики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991" y="5709620"/>
            <a:ext cx="1458073" cy="97028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2043078" y="5534675"/>
            <a:ext cx="31385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Ақпараттық жүйеге өтініш жазады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15934" y="7616117"/>
            <a:ext cx="1586207" cy="869011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4954979" y="7514218"/>
            <a:ext cx="2622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Ваучердің берілуін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күтеді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10782191" y="3390900"/>
            <a:ext cx="5499441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Ата-анаңызға ваучермен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endParaRPr lang="en-US" sz="3200" b="1" i="1" dirty="0">
              <a:solidFill>
                <a:srgbClr val="00206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8435344" y="6042506"/>
            <a:ext cx="4482" cy="3435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0717232" y="4437511"/>
            <a:ext cx="5502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Ваучерді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 ішінде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пайдалануға келісімін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растайды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0" name="Соединительная линия уступом 99"/>
          <p:cNvCxnSpPr>
            <a:stCxn id="114" idx="0"/>
            <a:endCxn id="117" idx="0"/>
          </p:cNvCxnSpPr>
          <p:nvPr/>
        </p:nvCxnSpPr>
        <p:spPr>
          <a:xfrm rot="5400000" flipH="1" flipV="1">
            <a:off x="13376327" y="2444550"/>
            <a:ext cx="184666" cy="6999706"/>
          </a:xfrm>
          <a:prstGeom prst="bentConnector3">
            <a:avLst>
              <a:gd name="adj1" fmla="val 434964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endCxn id="120" idx="0"/>
          </p:cNvCxnSpPr>
          <p:nvPr/>
        </p:nvCxnSpPr>
        <p:spPr>
          <a:xfrm>
            <a:off x="13503271" y="5349919"/>
            <a:ext cx="247" cy="3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9662353" y="6036736"/>
            <a:ext cx="612907" cy="560118"/>
            <a:chOff x="12493493" y="3879841"/>
            <a:chExt cx="612907" cy="560118"/>
          </a:xfrm>
        </p:grpSpPr>
        <p:sp>
          <p:nvSpPr>
            <p:cNvPr id="114" name="Овал 113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12572961" y="3972754"/>
              <a:ext cx="5196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ИӘ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6662059" y="5852070"/>
            <a:ext cx="727410" cy="560118"/>
            <a:chOff x="12493493" y="3879841"/>
            <a:chExt cx="727410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10259" y="3975234"/>
              <a:ext cx="710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ЖОҚ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12704080" y="5683566"/>
            <a:ext cx="1598387" cy="743142"/>
            <a:chOff x="13207327" y="7121071"/>
            <a:chExt cx="1598387" cy="743142"/>
          </a:xfrm>
        </p:grpSpPr>
        <p:sp>
          <p:nvSpPr>
            <p:cNvPr id="120" name="Овал 119"/>
            <p:cNvSpPr/>
            <p:nvPr/>
          </p:nvSpPr>
          <p:spPr>
            <a:xfrm>
              <a:off x="13562817" y="7121071"/>
              <a:ext cx="887895" cy="74314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3207327" y="7158159"/>
              <a:ext cx="15983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k-KZ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ЖАУАП ЖОҚ</a:t>
              </a:r>
              <a:endParaRPr lang="ru-RU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endParaRPr>
            </a:p>
          </p:txBody>
        </p:sp>
      </p:grpSp>
      <p:cxnSp>
        <p:nvCxnSpPr>
          <p:cNvPr id="124" name="Прямая со стрелкой 123"/>
          <p:cNvCxnSpPr/>
          <p:nvPr/>
        </p:nvCxnSpPr>
        <p:spPr>
          <a:xfrm>
            <a:off x="9969106" y="6651178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8497681" y="7139413"/>
            <a:ext cx="26226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Fira Sans Light"/>
              </a:rPr>
              <a:t>МДҰ таңдайды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3" name="Прямая со стрелкой 132"/>
          <p:cNvCxnSpPr/>
          <p:nvPr/>
        </p:nvCxnSpPr>
        <p:spPr>
          <a:xfrm>
            <a:off x="9969106" y="7511334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8819704" y="9232743"/>
            <a:ext cx="2622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Fira Sans Light"/>
              </a:rPr>
              <a:t>Келісім-шартқа отырады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>
            <a:off x="16969189" y="6482762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15744694" y="7000000"/>
            <a:ext cx="26226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жойылады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2046755" y="7048654"/>
            <a:ext cx="31248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Қалпына келтіру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құқығымен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28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күнге тоқтау парағына түседі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13503272" y="6452895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13505064" y="8099006"/>
            <a:ext cx="0" cy="422369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>
            <a:off x="10430601" y="6228936"/>
            <a:ext cx="2098015" cy="142891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12589729" y="8751721"/>
            <a:ext cx="20347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болмаса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күннен кейін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3" name="Соединительная линия уступом 152"/>
          <p:cNvCxnSpPr>
            <a:stCxn id="151" idx="3"/>
            <a:endCxn id="136" idx="2"/>
          </p:cNvCxnSpPr>
          <p:nvPr/>
        </p:nvCxnSpPr>
        <p:spPr>
          <a:xfrm flipV="1">
            <a:off x="14624478" y="7954107"/>
            <a:ext cx="2431530" cy="13977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5237" y="7899586"/>
            <a:ext cx="2324624" cy="1239135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9205928" y="8071153"/>
            <a:ext cx="17869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5 </a:t>
            </a:r>
            <a:r>
              <a:rPr lang="ru-RU" sz="2000" i="1" dirty="0" err="1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жұмыс  күні бойынша</a:t>
            </a: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  + 2 </a:t>
            </a:r>
            <a:r>
              <a:rPr lang="ru-RU" sz="2000" i="1" dirty="0" err="1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күн  ұзартылады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Соединительная линия уступом 2"/>
          <p:cNvCxnSpPr/>
          <p:nvPr/>
        </p:nvCxnSpPr>
        <p:spPr>
          <a:xfrm>
            <a:off x="848086" y="7133228"/>
            <a:ext cx="1619622" cy="965778"/>
          </a:xfrm>
          <a:prstGeom prst="bentConnector3">
            <a:avLst>
              <a:gd name="adj1" fmla="val 1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7099784" y="3345451"/>
            <a:ext cx="2263505" cy="260201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6055942" cy="73866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kk-KZ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kk-KZ" sz="3600" b="1" i="1" spc="-139" dirty="0" smtClean="0">
                    <a:solidFill>
                      <a:srgbClr val="FFFFFF"/>
                    </a:solidFill>
                    <a:latin typeface="Times New Roman" pitchFamily="18" charset="0"/>
                    <a:ea typeface="Fira Sans Medium"/>
                    <a:cs typeface="Times New Roman" pitchFamily="18" charset="0"/>
                    <a:sym typeface="Fira Sans Medium"/>
                  </a:rPr>
                  <a:t>Кезекке тұру</a:t>
                </a:r>
                <a:endParaRPr lang="ru-RU" sz="3600" b="1" i="1" spc="-139" dirty="0">
                  <a:solidFill>
                    <a:srgbClr val="FFFFFF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294" y="2397369"/>
            <a:ext cx="1360304" cy="14567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399" y="2352000"/>
            <a:ext cx="1147503" cy="11475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612776" y="2081981"/>
            <a:ext cx="23989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Өтінішті және қажетті құжаттарды (жеңілдікті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ЖАО АЖ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жолдайды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880119" y="2114346"/>
            <a:ext cx="2835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емес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750310" y="1554835"/>
            <a:ext cx="20713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қоюдан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жеңілдік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6572" y="2672455"/>
            <a:ext cx="1292397" cy="906608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8179952" y="2081981"/>
            <a:ext cx="2758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Ұсынылған құжаттардың толықтығы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сәйкестігін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растайды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77755" y="3579063"/>
            <a:ext cx="21649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Өтініштер автоматты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 тексеріледі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927" y="1150316"/>
            <a:ext cx="995363" cy="995363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11838297" y="3982360"/>
            <a:ext cx="995363" cy="995363"/>
            <a:chOff x="11963400" y="4860304"/>
            <a:chExt cx="995363" cy="99536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sp>
        <p:nvSpPr>
          <p:cNvPr id="60" name="Прямоугольник 59"/>
          <p:cNvSpPr/>
          <p:nvPr/>
        </p:nvSpPr>
        <p:spPr>
          <a:xfrm>
            <a:off x="11191856" y="4811455"/>
            <a:ext cx="252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ақпарат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70777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399201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156919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802547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48" idx="3"/>
            <a:endCxn id="50" idx="1"/>
          </p:cNvCxnSpPr>
          <p:nvPr/>
        </p:nvCxnSpPr>
        <p:spPr>
          <a:xfrm flipV="1">
            <a:off x="10938011" y="1647998"/>
            <a:ext cx="993916" cy="10957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10926403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15410145" y="3861666"/>
            <a:ext cx="2877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санатқа кезекке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9074" y="2576149"/>
            <a:ext cx="1147503" cy="1147503"/>
          </a:xfrm>
          <a:prstGeom prst="rect">
            <a:avLst/>
          </a:prstGeom>
        </p:spPr>
      </p:pic>
      <p:cxnSp>
        <p:nvCxnSpPr>
          <p:cNvPr id="79" name="Соединительная линия уступом 78"/>
          <p:cNvCxnSpPr/>
          <p:nvPr/>
        </p:nvCxnSpPr>
        <p:spPr>
          <a:xfrm flipV="1">
            <a:off x="14506139" y="2096154"/>
            <a:ext cx="989200" cy="1029605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/>
          <p:nvPr/>
        </p:nvCxnSpPr>
        <p:spPr>
          <a:xfrm>
            <a:off x="14506139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55574" y="1150316"/>
            <a:ext cx="17980025" cy="4387032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Freeform 42"/>
          <p:cNvSpPr/>
          <p:nvPr/>
        </p:nvSpPr>
        <p:spPr>
          <a:xfrm>
            <a:off x="460375" y="1329289"/>
            <a:ext cx="538366" cy="538366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3" name="Прямоугольник 82"/>
          <p:cNvSpPr/>
          <p:nvPr/>
        </p:nvSpPr>
        <p:spPr>
          <a:xfrm>
            <a:off x="8061440" y="4000500"/>
            <a:ext cx="336772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 кезінде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жеңілдікті санатты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растау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бас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тартуға негіз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табылмайды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6486" y="4169538"/>
            <a:ext cx="3346696" cy="1178129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55574" y="5660314"/>
            <a:ext cx="17980026" cy="3293186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Freeform 42"/>
          <p:cNvSpPr/>
          <p:nvPr/>
        </p:nvSpPr>
        <p:spPr>
          <a:xfrm>
            <a:off x="432666" y="5947747"/>
            <a:ext cx="538366" cy="488292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451726" y="5972366"/>
            <a:ext cx="8107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Кезекте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тұрған өтініштің күшін жою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6519" y="6825130"/>
            <a:ext cx="17689079" cy="2086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 аймақтағы баланы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қоюды анықтау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шеңберінде  мектепке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 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 көрсетілетін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контингентінде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болуы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lnSpc>
                <a:spcPct val="108000"/>
              </a:lnSpc>
              <a:buFontTx/>
              <a:buChar char="-"/>
            </a:pP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Уақытша немесе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тұрақты тіркеудің болмауы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(облыстық, республикалық маңызы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қалалардың немесе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Астананың агломерациясына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жатқызылған елді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тіркеудің болуы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жағдайларын қоспағанда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Fira Sans Light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48" t="3820" r="39780" b="7890"/>
          <a:stretch/>
        </p:blipFill>
        <p:spPr>
          <a:xfrm>
            <a:off x="1079188" y="5772989"/>
            <a:ext cx="187623" cy="8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28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5" y="835680"/>
                <a:ext cx="8737601" cy="820738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ru-RU" sz="3200" b="1" spc="-139" dirty="0" smtClean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4000" b="1" i="1" spc="-139" dirty="0" err="1" smtClean="0">
                    <a:solidFill>
                      <a:srgbClr val="FFFFFF"/>
                    </a:solidFill>
                    <a:latin typeface="Times New Roman" pitchFamily="18" charset="0"/>
                    <a:ea typeface="Fira Sans Medium"/>
                    <a:cs typeface="Times New Roman" pitchFamily="18" charset="0"/>
                    <a:sym typeface="Fira Sans Medium"/>
                  </a:rPr>
                  <a:t>Ваучерді</a:t>
                </a:r>
                <a:r>
                  <a:rPr lang="ru-RU" sz="4000" b="1" i="1" spc="-139" dirty="0" smtClean="0">
                    <a:solidFill>
                      <a:srgbClr val="FFFFFF"/>
                    </a:solidFill>
                    <a:latin typeface="Times New Roman" pitchFamily="18" charset="0"/>
                    <a:ea typeface="Fira Sans Medium"/>
                    <a:cs typeface="Times New Roman" pitchFamily="18" charset="0"/>
                    <a:sym typeface="Fira Sans Medium"/>
                  </a:rPr>
                  <a:t>   </a:t>
                </a:r>
                <a:r>
                  <a:rPr lang="ru-RU" sz="4000" b="1" i="1" spc="-139" dirty="0" err="1" smtClean="0">
                    <a:solidFill>
                      <a:srgbClr val="FFFFFF"/>
                    </a:solidFill>
                    <a:latin typeface="Times New Roman" pitchFamily="18" charset="0"/>
                    <a:ea typeface="Fira Sans Medium"/>
                    <a:cs typeface="Times New Roman" pitchFamily="18" charset="0"/>
                    <a:sym typeface="Fira Sans Medium"/>
                  </a:rPr>
                  <a:t>алу</a:t>
                </a:r>
                <a:endParaRPr lang="en-US" sz="4000" b="1" i="1" spc="-139" dirty="0">
                  <a:solidFill>
                    <a:srgbClr val="FFFFFF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9970206" y="1093395"/>
            <a:ext cx="7117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 тапсырыс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көлемі бекітілмейді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8872604" y="1845460"/>
            <a:ext cx="322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тапсырысының көлемін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ЖАО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айқындайды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1A53313F-BF14-2899-D4A3-CB8AF2CCCA7E}"/>
              </a:ext>
            </a:extLst>
          </p:cNvPr>
          <p:cNvSpPr/>
          <p:nvPr/>
        </p:nvSpPr>
        <p:spPr>
          <a:xfrm>
            <a:off x="14345599" y="4063730"/>
            <a:ext cx="358891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Балабақшалар жобалық қуатқа қатысады.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Балабақшаны ата-аналардың өздері таңдайды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869103" y="3237686"/>
            <a:ext cx="4277881" cy="2632068"/>
            <a:chOff x="8448731" y="2196075"/>
            <a:chExt cx="4277881" cy="2632068"/>
          </a:xfrm>
        </p:grpSpPr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9725101" y="2457163"/>
              <a:ext cx="1052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37B78273-5967-93AA-C17F-530BDC7DD018}"/>
                </a:ext>
              </a:extLst>
            </p:cNvPr>
            <p:cNvSpPr txBox="1"/>
            <p:nvPr/>
          </p:nvSpPr>
          <p:spPr>
            <a:xfrm>
              <a:off x="9697571" y="3282673"/>
              <a:ext cx="1043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DBD5CFD0-0D7F-DDA0-5E6A-D6A72606A1E5}"/>
                </a:ext>
              </a:extLst>
            </p:cNvPr>
            <p:cNvSpPr txBox="1"/>
            <p:nvPr/>
          </p:nvSpPr>
          <p:spPr>
            <a:xfrm>
              <a:off x="9731641" y="4116811"/>
              <a:ext cx="1035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x-none" i="1">
                  <a:latin typeface="Arial" panose="020B0604020202020204" pitchFamily="34" charset="0"/>
                  <a:cs typeface="Arial" panose="020B0604020202020204" pitchFamily="34" charset="0"/>
                </a:rPr>
                <a:t>30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448731" y="3069180"/>
              <a:ext cx="764554" cy="764554"/>
            </a:xfrm>
            <a:prstGeom prst="rect">
              <a:avLst/>
            </a:prstGeom>
          </p:spPr>
        </p:pic>
        <p:pic>
          <p:nvPicPr>
            <p:cNvPr id="61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  <a:biLevel thresh="25000"/>
            </a:blip>
            <a:srcRect/>
            <a:stretch/>
          </p:blipFill>
          <p:spPr>
            <a:xfrm>
              <a:off x="10691700" y="2196075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  <a:biLevel thresh="25000"/>
            </a:blip>
            <a:srcRect/>
            <a:stretch/>
          </p:blipFill>
          <p:spPr>
            <a:xfrm>
              <a:off x="10691700" y="3118317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  <a:biLevel thresh="25000"/>
            </a:blip>
            <a:srcRect/>
            <a:stretch/>
          </p:blipFill>
          <p:spPr>
            <a:xfrm>
              <a:off x="10691699" y="402135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242284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324026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243931" y="4181812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9271752" y="2717451"/>
              <a:ext cx="709148" cy="1776774"/>
              <a:chOff x="8693956" y="2737924"/>
              <a:chExt cx="709148" cy="1776774"/>
            </a:xfrm>
          </p:grpSpPr>
          <p:cxnSp>
            <p:nvCxnSpPr>
              <p:cNvPr id="91" name="Соединительная линия уступом 90"/>
              <p:cNvCxnSpPr/>
              <p:nvPr/>
            </p:nvCxnSpPr>
            <p:spPr>
              <a:xfrm rot="5400000" flipH="1" flipV="1">
                <a:off x="8601209" y="2830671"/>
                <a:ext cx="871294" cy="685800"/>
              </a:xfrm>
              <a:prstGeom prst="bentConnector3">
                <a:avLst>
                  <a:gd name="adj1" fmla="val 97703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оединительная линия уступом 91"/>
              <p:cNvCxnSpPr/>
              <p:nvPr/>
            </p:nvCxnSpPr>
            <p:spPr>
              <a:xfrm rot="16200000" flipH="1">
                <a:off x="8604149" y="3715743"/>
                <a:ext cx="888762" cy="709148"/>
              </a:xfrm>
              <a:prstGeom prst="bentConnector3">
                <a:avLst>
                  <a:gd name="adj1" fmla="val 10144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/>
              <p:nvPr/>
            </p:nvCxnSpPr>
            <p:spPr>
              <a:xfrm>
                <a:off x="8693956" y="3609218"/>
                <a:ext cx="685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3529080" y="6063273"/>
            <a:ext cx="3991910" cy="2865828"/>
            <a:chOff x="10972800" y="2063900"/>
            <a:chExt cx="3657600" cy="2815334"/>
          </a:xfrm>
        </p:grpSpPr>
        <p:sp>
          <p:nvSpPr>
            <p:cNvPr id="43" name="AutoShape 5"/>
            <p:cNvSpPr/>
            <p:nvPr/>
          </p:nvSpPr>
          <p:spPr>
            <a:xfrm>
              <a:off x="10972800" y="2063900"/>
              <a:ext cx="3657600" cy="2815334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096166" y="3082181"/>
              <a:ext cx="695395" cy="695395"/>
            </a:xfrm>
            <a:prstGeom prst="rect">
              <a:avLst/>
            </a:prstGeom>
          </p:spPr>
        </p:pic>
        <p:pic>
          <p:nvPicPr>
            <p:cNvPr id="72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biLevel thresh="25000"/>
            </a:blip>
            <a:srcRect/>
            <a:stretch/>
          </p:blipFill>
          <p:spPr>
            <a:xfrm>
              <a:off x="13625265" y="2150514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biLevel thresh="25000"/>
            </a:blip>
            <a:srcRect/>
            <a:stretch/>
          </p:blipFill>
          <p:spPr>
            <a:xfrm>
              <a:off x="13609783" y="304693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2789;p7">
              <a:extLst>
                <a:ext uri="{FF2B5EF4-FFF2-40B4-BE49-F238E27FC236}">
                  <a16:creationId xmlns=""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5" cstate="print">
              <a:alphaModFix/>
              <a:biLevel thresh="25000"/>
            </a:blip>
            <a:srcRect/>
            <a:stretch/>
          </p:blipFill>
          <p:spPr>
            <a:xfrm>
              <a:off x="13609783" y="3874872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" name="Соединительная линия уступом 94"/>
            <p:cNvCxnSpPr/>
            <p:nvPr/>
          </p:nvCxnSpPr>
          <p:spPr>
            <a:xfrm rot="5400000" flipH="1" flipV="1">
              <a:off x="11848625" y="2721647"/>
              <a:ext cx="871294" cy="685800"/>
            </a:xfrm>
            <a:prstGeom prst="bentConnector3">
              <a:avLst>
                <a:gd name="adj1" fmla="val 9770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ная линия уступом 95"/>
            <p:cNvCxnSpPr/>
            <p:nvPr/>
          </p:nvCxnSpPr>
          <p:spPr>
            <a:xfrm rot="16200000" flipH="1">
              <a:off x="11851565" y="3606719"/>
              <a:ext cx="888762" cy="709148"/>
            </a:xfrm>
            <a:prstGeom prst="bentConnector3">
              <a:avLst>
                <a:gd name="adj1" fmla="val 10144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11941372" y="3500194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99598" y="2303313"/>
              <a:ext cx="1317528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-150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415831" y="3147963"/>
              <a:ext cx="1212997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-100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29680" y="4034534"/>
              <a:ext cx="1334371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ПМ -50</a:t>
              </a:r>
              <a:r>
                <a:rPr lang="x-none" i="1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x-none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Фигура"/>
          <p:cNvSpPr/>
          <p:nvPr/>
        </p:nvSpPr>
        <p:spPr>
          <a:xfrm rot="19327041">
            <a:off x="12047846" y="5935690"/>
            <a:ext cx="1137868" cy="1463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951" y="4497048"/>
            <a:ext cx="1305673" cy="1398274"/>
          </a:xfrm>
          <a:prstGeom prst="rect">
            <a:avLst/>
          </a:prstGeom>
        </p:spPr>
      </p:pic>
      <p:sp>
        <p:nvSpPr>
          <p:cNvPr id="105" name="TextBox 2"/>
          <p:cNvSpPr txBox="1"/>
          <p:nvPr/>
        </p:nvSpPr>
        <p:spPr>
          <a:xfrm>
            <a:off x="1053759" y="1284762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Ваучерді</a:t>
            </a:r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алдың.</a:t>
            </a:r>
            <a:endParaRPr lang="ru-RU" sz="2800" b="1" dirty="0" smtClean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  <a:p>
            <a:pPr algn="ctr"/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Ары </a:t>
            </a:r>
            <a:r>
              <a:rPr lang="ru-RU" sz="2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қарай </a:t>
            </a:r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не </a:t>
            </a:r>
            <a:r>
              <a:rPr lang="ru-RU" sz="2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істеу</a:t>
            </a:r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керек</a:t>
            </a:r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44597" y="3061974"/>
            <a:ext cx="1876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Ваучерді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алдым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728341" y="2711091"/>
            <a:ext cx="22221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smtClean="0"/>
              <a:t> Бос </a:t>
            </a:r>
            <a:r>
              <a:rPr lang="ru-RU" sz="2000" dirty="0" err="1" smtClean="0"/>
              <a:t>орындарды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ескере</a:t>
            </a:r>
            <a:r>
              <a:rPr lang="ru-RU" sz="2000" dirty="0" smtClean="0"/>
              <a:t> </a:t>
            </a:r>
            <a:r>
              <a:rPr lang="ru-RU" sz="2000" dirty="0" err="1" smtClean="0"/>
              <a:t>отырып</a:t>
            </a:r>
            <a:r>
              <a:rPr lang="ru-RU" sz="2000" dirty="0" smtClean="0"/>
              <a:t>, </a:t>
            </a:r>
            <a:r>
              <a:rPr lang="ru-RU" sz="2000" dirty="0" err="1" smtClean="0"/>
              <a:t>тізімнен</a:t>
            </a:r>
            <a:r>
              <a:rPr lang="ru-RU" sz="2000" dirty="0" smtClean="0"/>
              <a:t> </a:t>
            </a:r>
            <a:r>
              <a:rPr lang="ru-RU" sz="2000" dirty="0" err="1" smtClean="0"/>
              <a:t>кез</a:t>
            </a:r>
            <a:r>
              <a:rPr lang="ru-RU" sz="2000" dirty="0" smtClean="0"/>
              <a:t> </a:t>
            </a:r>
            <a:r>
              <a:rPr lang="ru-RU" sz="2000" dirty="0" err="1" smtClean="0"/>
              <a:t>келген</a:t>
            </a:r>
            <a:r>
              <a:rPr lang="ru-RU" sz="2000" dirty="0" smtClean="0"/>
              <a:t> МДҰ </a:t>
            </a:r>
            <a:r>
              <a:rPr lang="ru-RU" sz="2000" dirty="0" err="1" smtClean="0"/>
              <a:t>таңдайды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с учетом свободных мест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2760" y="2615298"/>
            <a:ext cx="865640" cy="865640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2760" y="3704005"/>
            <a:ext cx="865640" cy="865640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2760" y="4879338"/>
            <a:ext cx="865640" cy="86564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2760" y="5989334"/>
            <a:ext cx="865640" cy="86564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8931" y="4268702"/>
            <a:ext cx="2471441" cy="126833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2758319" y="4590752"/>
            <a:ext cx="1843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5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жұмыс күні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ea typeface="Fira Sans Light"/>
              <a:cs typeface="Times New Roman" pitchFamily="18" charset="0"/>
              <a:sym typeface="Fira Sans Light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+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ұзартуға 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2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күн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646860" y="5611569"/>
            <a:ext cx="2480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 қабылдау үшін қажетті құжаттарды дайындайды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5" name="Прямая со стрелкой 114"/>
          <p:cNvCxnSpPr>
            <a:stCxn id="106" idx="2"/>
            <a:endCxn id="104" idx="0"/>
          </p:cNvCxnSpPr>
          <p:nvPr/>
        </p:nvCxnSpPr>
        <p:spPr>
          <a:xfrm>
            <a:off x="982911" y="3892971"/>
            <a:ext cx="2877" cy="6040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104" idx="3"/>
            <a:endCxn id="107" idx="1"/>
          </p:cNvCxnSpPr>
          <p:nvPr/>
        </p:nvCxnSpPr>
        <p:spPr>
          <a:xfrm flipV="1">
            <a:off x="1638624" y="3834476"/>
            <a:ext cx="1089717" cy="136170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endCxn id="114" idx="1"/>
          </p:cNvCxnSpPr>
          <p:nvPr/>
        </p:nvCxnSpPr>
        <p:spPr>
          <a:xfrm>
            <a:off x="1629660" y="5363598"/>
            <a:ext cx="1017200" cy="90969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753619" y="8109593"/>
            <a:ext cx="30235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-мен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электрондық шарт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жасасады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" name="Рисунок 118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0983" y="7880005"/>
            <a:ext cx="737420" cy="73742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991" y="7945620"/>
            <a:ext cx="1305673" cy="139827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82760" y="8197616"/>
            <a:ext cx="865640" cy="865640"/>
          </a:xfrm>
          <a:prstGeom prst="rect">
            <a:avLst/>
          </a:prstGeom>
        </p:spPr>
      </p:pic>
      <p:sp>
        <p:nvSpPr>
          <p:cNvPr id="122" name="Равнобедренный треугольник 121"/>
          <p:cNvSpPr/>
          <p:nvPr/>
        </p:nvSpPr>
        <p:spPr>
          <a:xfrm rot="10800000">
            <a:off x="-22412" y="6929510"/>
            <a:ext cx="6575612" cy="84202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AutoShape 9"/>
          <p:cNvSpPr/>
          <p:nvPr/>
        </p:nvSpPr>
        <p:spPr>
          <a:xfrm flipV="1">
            <a:off x="7269919" y="2301624"/>
            <a:ext cx="5320" cy="6331927"/>
          </a:xfrm>
          <a:prstGeom prst="line">
            <a:avLst/>
          </a:prstGeom>
          <a:ln w="101600" cap="rnd">
            <a:solidFill>
              <a:srgbClr val="86C7E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24" name="TextBox 123">
            <a:extLst>
              <a:ext uri="{FF2B5EF4-FFF2-40B4-BE49-F238E27FC236}">
                <a16:creationId xmlns=""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7471488" y="2197113"/>
            <a:ext cx="1449417" cy="919401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x-none" sz="24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x-none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12890116" y="4610880"/>
            <a:ext cx="1449417" cy="78319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x-none" sz="20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x-non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65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oShape 14"/>
          <p:cNvSpPr/>
          <p:nvPr/>
        </p:nvSpPr>
        <p:spPr>
          <a:xfrm>
            <a:off x="0" y="-190500"/>
            <a:ext cx="18288000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9" name="Скругленный прямоугольник 18"/>
          <p:cNvSpPr/>
          <p:nvPr/>
        </p:nvSpPr>
        <p:spPr>
          <a:xfrm>
            <a:off x="132131" y="3277027"/>
            <a:ext cx="18010931" cy="26418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4122675" cy="73866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600" b="1" i="1" dirty="0" err="1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Күту парағы</a:t>
                </a:r>
                <a:endParaRPr lang="en-US" sz="3600" b="1" i="1" spc="-139" dirty="0">
                  <a:solidFill>
                    <a:schemeClr val="bg1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2691" y="1002712"/>
            <a:ext cx="1725255" cy="1674083"/>
          </a:xfrm>
          <a:prstGeom prst="rect">
            <a:avLst/>
          </a:prstGeom>
        </p:spPr>
      </p:pic>
      <p:sp>
        <p:nvSpPr>
          <p:cNvPr id="69" name="TextBox 2"/>
          <p:cNvSpPr txBox="1"/>
          <p:nvPr/>
        </p:nvSpPr>
        <p:spPr>
          <a:xfrm>
            <a:off x="5897946" y="1542948"/>
            <a:ext cx="7951301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қалаған балабақшада  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болмаса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endParaRPr lang="en-US" sz="3200" b="1" i="1" dirty="0">
              <a:solidFill>
                <a:srgbClr val="00206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8784" y="3687140"/>
            <a:ext cx="1305673" cy="1398274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00755" y="4153804"/>
            <a:ext cx="18766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Ваучер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ea typeface="Fira Sans Light"/>
                <a:cs typeface="Times New Roman" pitchFamily="18" charset="0"/>
                <a:sym typeface="Fira Sans Light"/>
              </a:rPr>
              <a:t>алдың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71292" y="4014173"/>
            <a:ext cx="1876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Қалаған бақшада орын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00110" y="3900524"/>
            <a:ext cx="1022312" cy="1022312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6427097" y="3900524"/>
            <a:ext cx="22956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Уақытша басқа балабақшаны таңдай алады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07555" y="3942586"/>
            <a:ext cx="1071562" cy="1071562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906000" y="3853722"/>
            <a:ext cx="2295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Күту парағына нақты МДҰ-ға өтініш береді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76455" y="3939848"/>
            <a:ext cx="999687" cy="999687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13550957" y="3675243"/>
            <a:ext cx="4301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 да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 кезде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кезекте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шақыру жіберіледі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ата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қалаған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 жазыла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2"/>
          <p:cNvSpPr txBox="1"/>
          <p:nvPr/>
        </p:nvSpPr>
        <p:spPr>
          <a:xfrm>
            <a:off x="160057" y="5829301"/>
            <a:ext cx="525462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Күту парағы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не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үшін керек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ea typeface="Fira Sans Ultra-Bold"/>
                <a:cs typeface="Times New Roman" pitchFamily="18" charset="0"/>
                <a:sym typeface="Fira Sans Ultra-Bold"/>
              </a:rPr>
              <a:t>?</a:t>
            </a:r>
            <a:endParaRPr lang="en-US" sz="2800" b="1" i="1" dirty="0">
              <a:solidFill>
                <a:srgbClr val="0070C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355" y="6658613"/>
            <a:ext cx="88690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 сайын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орындардың пайда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қадағаламау үшін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Тапшы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балабақшадағы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өздерінің арасындағы келісім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босатылмауы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2"/>
          <p:cNvSpPr txBox="1"/>
          <p:nvPr/>
        </p:nvSpPr>
        <p:spPr>
          <a:xfrm>
            <a:off x="460374" y="8038832"/>
            <a:ext cx="799782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Күту парағын кім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b="1" i="1" dirty="0">
              <a:solidFill>
                <a:srgbClr val="0070C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580087" y="8586794"/>
            <a:ext cx="8099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Күту тізіміне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осы Ваучер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ұйымға барған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ғана кіре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2"/>
          <p:cNvSpPr txBox="1"/>
          <p:nvPr/>
        </p:nvSpPr>
        <p:spPr>
          <a:xfrm>
            <a:off x="9304615" y="5753100"/>
            <a:ext cx="593538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Күту  парағына қалай кіруге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800" b="1" i="1" dirty="0">
              <a:solidFill>
                <a:srgbClr val="0070C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9190912" y="6286500"/>
            <a:ext cx="93166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Электрондық өтінім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ананың жеке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кабинетінде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қолжетімді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" name="TextBox 2"/>
          <p:cNvSpPr txBox="1"/>
          <p:nvPr/>
        </p:nvSpPr>
        <p:spPr>
          <a:xfrm>
            <a:off x="8839200" y="7277100"/>
            <a:ext cx="88392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Күту парағы үшін қандай жеңілдіктер   қарастырылған</a:t>
            </a:r>
            <a:r>
              <a:rPr lang="ru-RU" sz="2400" dirty="0" err="1" smtClean="0"/>
              <a:t>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9126907" y="8115300"/>
            <a:ext cx="90161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ұстаушылар тең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жеңілдіктер жоқ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Бұрын күту парағына кірген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Өтініштер берілген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уақыты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 сұрыпталады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48" t="3820" r="39780" b="7890"/>
          <a:stretch/>
        </p:blipFill>
        <p:spPr>
          <a:xfrm>
            <a:off x="8925097" y="8603126"/>
            <a:ext cx="187623" cy="83780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48" t="3820" r="39780" b="7890"/>
          <a:stretch/>
        </p:blipFill>
        <p:spPr>
          <a:xfrm>
            <a:off x="315699" y="8512917"/>
            <a:ext cx="187623" cy="837807"/>
          </a:xfrm>
          <a:prstGeom prst="rect">
            <a:avLst/>
          </a:prstGeom>
        </p:spPr>
      </p:pic>
      <p:sp>
        <p:nvSpPr>
          <p:cNvPr id="37" name="Овал 36"/>
          <p:cNvSpPr/>
          <p:nvPr/>
        </p:nvSpPr>
        <p:spPr>
          <a:xfrm>
            <a:off x="4209606" y="1059057"/>
            <a:ext cx="1601660" cy="195084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3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0"/>
            <a:ext cx="7371027" cy="952500"/>
            <a:chOff x="1521138" y="697844"/>
            <a:chExt cx="9828038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11573" y="929428"/>
              <a:ext cx="8737603" cy="42760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spcBef>
                  <a:spcPct val="0"/>
                </a:spcBef>
              </a:pPr>
              <a:r>
                <a:rPr lang="ru-RU" sz="3200" b="1" i="1" spc="-139" dirty="0" err="1" smtClean="0">
                  <a:solidFill>
                    <a:srgbClr val="FFFFFF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rPr>
                <a:t>Ваучердің    күшін    жою</a:t>
              </a:r>
              <a:endParaRPr lang="en-US" sz="3200" b="1" i="1" spc="-139" dirty="0">
                <a:solidFill>
                  <a:srgbClr val="FFFFFF"/>
                </a:solidFill>
                <a:latin typeface="Times New Roman" pitchFamily="18" charset="0"/>
                <a:ea typeface="Fira Sans Medium"/>
                <a:cs typeface="Times New Roman" pitchFamily="18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55574" y="1028700"/>
            <a:ext cx="17675226" cy="3010577"/>
            <a:chOff x="155574" y="5660313"/>
            <a:chExt cx="17675226" cy="301057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07975" y="6687939"/>
              <a:ext cx="1752282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басқа елді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мекенге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көшу; баланың өлімі; екі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ай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қатарынан қатысу  табелінің расталмауы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дәлелді себепсіз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ағымдағы күнтізбелік жыл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ішінде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баланың жиынтық </a:t>
              </a:r>
              <a:r>
                <a:rPr lang="ru-RU" sz="32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40 </a:t>
              </a:r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күннен артық келмеуі</a:t>
              </a:r>
              <a:endPara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55574" y="5660313"/>
              <a:ext cx="17675226" cy="3010577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Freeform 13"/>
            <p:cNvSpPr/>
            <p:nvPr/>
          </p:nvSpPr>
          <p:spPr>
            <a:xfrm rot="10800000">
              <a:off x="307975" y="5905500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6" name="Прямоугольник 15"/>
            <p:cNvSpPr/>
            <p:nvPr/>
          </p:nvSpPr>
          <p:spPr>
            <a:xfrm>
              <a:off x="1018795" y="5962344"/>
              <a:ext cx="80322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Ваучер </a:t>
              </a:r>
              <a:r>
                <a:rPr lang="ru-RU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мынадай</a:t>
              </a:r>
              <a:r>
                <a:rPr lang="ru-RU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жағдайларда жойылады</a:t>
              </a:r>
              <a:r>
                <a:rPr lang="ru-RU" sz="3200" b="1" i="1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:</a:t>
              </a:r>
              <a:endPara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45246" y="4305300"/>
            <a:ext cx="17685554" cy="4876800"/>
            <a:chOff x="7989918" y="5660314"/>
            <a:chExt cx="17207174" cy="4343400"/>
          </a:xfrm>
        </p:grpSpPr>
        <p:sp>
          <p:nvSpPr>
            <p:cNvPr id="105" name="Скругленный прямоугольник 104"/>
            <p:cNvSpPr/>
            <p:nvPr/>
          </p:nvSpPr>
          <p:spPr>
            <a:xfrm>
              <a:off x="7989918" y="5660314"/>
              <a:ext cx="17207174" cy="4343400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Freeform 13"/>
            <p:cNvSpPr/>
            <p:nvPr/>
          </p:nvSpPr>
          <p:spPr>
            <a:xfrm rot="10800000">
              <a:off x="8251765" y="5893372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07" name="Прямоугольник 106"/>
            <p:cNvSpPr/>
            <p:nvPr/>
          </p:nvSpPr>
          <p:spPr>
            <a:xfrm>
              <a:off x="8938751" y="5850274"/>
              <a:ext cx="9495107" cy="5208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 err="1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МДҰ-ға қатысты қаржыландыруды тоқтата тұру</a:t>
              </a:r>
              <a:endPara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227136" y="6619300"/>
              <a:ext cx="16732737" cy="1233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>
                <a:spcAft>
                  <a:spcPts val="0"/>
                </a:spcAft>
              </a:pP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Тиісті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органдар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Білім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басқармасы, білім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бөлімі бастамашылық жасап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бақылау  барысында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балалар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контингенті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бойынша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мәліметтерді бұрмалау фактілерін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анықтауға байланысты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тексерулер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жүргізу кезеңінде; 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қызмет көрсетушілер тізімінен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МДҰ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алып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тастау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2800" b="1" i="1" dirty="0">
                <a:solidFill>
                  <a:srgbClr val="00206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270356" y="8474882"/>
              <a:ext cx="16520820" cy="8497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басқа елді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мекендердің балаларының контингентінде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қайталануын анықтау, ваучердің күшін жою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ата-анадан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МДҰ-да қызметтерді  түгел алмауы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2800" b="1" i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8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мәліметтердің  түсулері</a:t>
              </a:r>
              <a:endPara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8907768" y="7951662"/>
              <a:ext cx="9348501" cy="5208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i="1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Балаға қатысты қаржыландыруды тоқтата тұру</a:t>
              </a:r>
              <a:endPara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70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9497" y="219480"/>
            <a:ext cx="159741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Жазғы жинақтау кезеңінде балаларды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толық жинақталмау қаупін азайту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мақсатында мектепке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дейінгі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ұйымдарға арналған қосымша амалдар</a:t>
            </a:r>
            <a:r>
              <a:rPr lang="ru-RU" sz="3200" b="1" i="1" dirty="0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 </a:t>
            </a:r>
            <a:r>
              <a:rPr lang="ru-RU" sz="3200" b="1" i="1" dirty="0" err="1" smtClean="0">
                <a:solidFill>
                  <a:srgbClr val="1836B2"/>
                </a:solidFill>
                <a:latin typeface="Times New Roman" pitchFamily="18" charset="0"/>
                <a:cs typeface="Times New Roman" pitchFamily="18" charset="0"/>
                <a:sym typeface="Poppins Regular"/>
              </a:rPr>
              <a:t>жасау</a:t>
            </a:r>
            <a:endParaRPr lang="ru-RU" sz="3200" b="1" i="1" dirty="0">
              <a:solidFill>
                <a:srgbClr val="1836B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159619" y="1485900"/>
            <a:ext cx="870646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49.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Топтарды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әр түрлі жастағы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принцип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жинақтау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7063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түрлі жастағы балалар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 жағдайда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2-жас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3-жас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 algn="just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3-және 4-жас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4-және 5-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пта  үш түрлі  жатағы балалар болған жағдайда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2ж., 3-ж, 4-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жастағы 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125" indent="79375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3-ж, 4-ж, 5-жастағы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(Бұл ретте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мектеп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саны аз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мекендерден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біріктіре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әртүрлі жас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қағидаты бойынша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құруға жол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берілмейді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4347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866085" y="2764431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6F691134-A1EF-4A88-949B-D6B564EB5F5B}"/>
              </a:ext>
            </a:extLst>
          </p:cNvPr>
          <p:cNvSpPr/>
          <p:nvPr/>
        </p:nvSpPr>
        <p:spPr>
          <a:xfrm>
            <a:off x="1049914" y="6549598"/>
            <a:ext cx="87064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–сауықтыру мезгілі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әртүрлі жастағы балалары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 ұсынылады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0FB3802-6B32-4AAB-BEB2-14093CADE404}"/>
              </a:ext>
            </a:extLst>
          </p:cNvPr>
          <p:cNvSpPr/>
          <p:nvPr/>
        </p:nvSpPr>
        <p:spPr>
          <a:xfrm>
            <a:off x="1087663" y="8267700"/>
            <a:ext cx="87064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Қаржыландырмау және жинақтау тәуекелін азайту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мақсатында балаларды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алуға мүмкіндік береді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xmlns="" id="{0B5F4DAF-A06C-4350-BAF2-669F1E24F8A1}"/>
              </a:ext>
            </a:extLst>
          </p:cNvPr>
          <p:cNvSpPr/>
          <p:nvPr/>
        </p:nvSpPr>
        <p:spPr>
          <a:xfrm>
            <a:off x="4332596" y="615834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xmlns="" id="{5B2B6D37-8C79-4AEA-8979-8845FB7911CE}"/>
              </a:ext>
            </a:extLst>
          </p:cNvPr>
          <p:cNvSpPr/>
          <p:nvPr/>
        </p:nvSpPr>
        <p:spPr>
          <a:xfrm>
            <a:off x="4332596" y="789780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ED101D1-8492-4925-B9E2-7BD67B2A3F86}"/>
              </a:ext>
            </a:extLst>
          </p:cNvPr>
          <p:cNvSpPr txBox="1"/>
          <p:nvPr/>
        </p:nvSpPr>
        <p:spPr>
          <a:xfrm>
            <a:off x="561694" y="2378213"/>
            <a:ext cx="39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119F1B-7E50-46BE-972F-CC960F3EA6E9}"/>
              </a:ext>
            </a:extLst>
          </p:cNvPr>
          <p:cNvSpPr txBox="1"/>
          <p:nvPr/>
        </p:nvSpPr>
        <p:spPr>
          <a:xfrm>
            <a:off x="10086521" y="2853696"/>
            <a:ext cx="39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3AB1B448-9E18-4803-99BB-89866C63FFA0}"/>
              </a:ext>
            </a:extLst>
          </p:cNvPr>
          <p:cNvSpPr/>
          <p:nvPr/>
        </p:nvSpPr>
        <p:spPr>
          <a:xfrm>
            <a:off x="10609401" y="1872760"/>
            <a:ext cx="75146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50.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ЖАО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қажеттіліктері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(ООП)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 балаға кемінде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басына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шаққандағы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бөлінетінін анықтаса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жинақтау кезінде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Ваучер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ұстаушылардың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саны 1 -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3-ке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пропорцияда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азаяды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ОП)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балаға-3 Ваучер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ұстаушы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аз).                  (ЖАО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DB450BC-4673-4A42-9DD7-837981357446}"/>
              </a:ext>
            </a:extLst>
          </p:cNvPr>
          <p:cNvSpPr/>
          <p:nvPr/>
        </p:nvSpPr>
        <p:spPr>
          <a:xfrm>
            <a:off x="9866085" y="4705141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9CC8E4E-D3E1-484E-ACEF-83D15539636B}"/>
              </a:ext>
            </a:extLst>
          </p:cNvPr>
          <p:cNvSpPr txBox="1"/>
          <p:nvPr/>
        </p:nvSpPr>
        <p:spPr>
          <a:xfrm>
            <a:off x="10049525" y="4820101"/>
            <a:ext cx="424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A3E5433-3154-474A-AAB4-12FEDC1479F6}"/>
              </a:ext>
            </a:extLst>
          </p:cNvPr>
          <p:cNvSpPr/>
          <p:nvPr/>
        </p:nvSpPr>
        <p:spPr>
          <a:xfrm>
            <a:off x="10643445" y="4914900"/>
            <a:ext cx="75146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Пункт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 санаттар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кезек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толық қанағаттандырылған кезде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жарым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жасқа толған және одан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асқан балаларға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hlinkClick r:id="rId4"/>
              </a:rPr>
              <a:t/>
            </a:r>
            <a:br>
              <a:rPr lang="ru-RU" sz="2400" dirty="0" smtClean="0">
                <a:hlinkClick r:id="rId4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925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4F6B1DA1-6A64-414C-A0D8-A06B4D480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0233" y="2048235"/>
            <a:ext cx="4689729" cy="2406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608" y="403106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пункт 51.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95055" y="277754"/>
            <a:ext cx="153598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шілдеден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шілдеге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жинақтау кезеңінде кемінде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 (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отыз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 мерзімге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себебінен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уақытша болмаған балалардың орындарына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қабылдауға жол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ретте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 жобалық қуаттан жоғары емес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0212" y="2621115"/>
            <a:ext cx="38337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бөлімі  АЖ-да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кететін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және/немесе демалысқа кеткен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өтеді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A505EF52-5B6C-4BC7-9CB3-272D00C7A52D}"/>
              </a:ext>
            </a:extLst>
          </p:cNvPr>
          <p:cNvSpPr/>
          <p:nvPr/>
        </p:nvSpPr>
        <p:spPr>
          <a:xfrm>
            <a:off x="432974" y="167894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F24BDA41-2ACF-4481-818C-0F7D607BB11E}"/>
              </a:ext>
            </a:extLst>
          </p:cNvPr>
          <p:cNvSpPr/>
          <p:nvPr/>
        </p:nvSpPr>
        <p:spPr>
          <a:xfrm>
            <a:off x="15477838" y="167618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АЖ 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01DB09-6B56-4E75-AE0C-A395FAB6767D}"/>
              </a:ext>
            </a:extLst>
          </p:cNvPr>
          <p:cNvSpPr/>
          <p:nvPr/>
        </p:nvSpPr>
        <p:spPr>
          <a:xfrm>
            <a:off x="16129454" y="44731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ДО: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CBE281D-FD5B-4159-9592-7B644A4C65D8}"/>
              </a:ext>
            </a:extLst>
          </p:cNvPr>
          <p:cNvSpPr/>
          <p:nvPr/>
        </p:nvSpPr>
        <p:spPr>
          <a:xfrm>
            <a:off x="12546876" y="443922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6868E858-0A9D-432E-B89D-01AE50551ECE}"/>
              </a:ext>
            </a:extLst>
          </p:cNvPr>
          <p:cNvSpPr/>
          <p:nvPr/>
        </p:nvSpPr>
        <p:spPr>
          <a:xfrm>
            <a:off x="5972377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CF5F544D-BA7F-4D4C-A0D1-5A2A4956A43C}"/>
              </a:ext>
            </a:extLst>
          </p:cNvPr>
          <p:cNvSpPr txBox="1"/>
          <p:nvPr/>
        </p:nvSpPr>
        <p:spPr>
          <a:xfrm>
            <a:off x="2133600" y="2552700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A5907A6A-A4AF-460C-BD08-C61377DD7714}"/>
              </a:ext>
            </a:extLst>
          </p:cNvPr>
          <p:cNvSpPr/>
          <p:nvPr/>
        </p:nvSpPr>
        <p:spPr>
          <a:xfrm>
            <a:off x="5880634" y="2498478"/>
            <a:ext cx="3253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Ата-аналардан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өтініштер жинайды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демалыстың басталуын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көрсете отырып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бөлімі  АЖ-да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демалысын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тіркейді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9B0F1877-BCAF-4E79-AE5C-31FD5CBBC0AD}"/>
              </a:ext>
            </a:extLst>
          </p:cNvPr>
          <p:cNvSpPr txBox="1"/>
          <p:nvPr/>
        </p:nvSpPr>
        <p:spPr>
          <a:xfrm>
            <a:off x="2910471" y="8455413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9E6E9E35-C105-4CA7-9FB2-2EA0337532B2}"/>
              </a:ext>
            </a:extLst>
          </p:cNvPr>
          <p:cNvSpPr/>
          <p:nvPr/>
        </p:nvSpPr>
        <p:spPr>
          <a:xfrm>
            <a:off x="10551268" y="2765069"/>
            <a:ext cx="39996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бөлімінде  АЖ-да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бос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кеткен/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демалысқа кететін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 жариялайды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C3998C5E-716F-4CB1-9654-C14E6B3B12BE}"/>
              </a:ext>
            </a:extLst>
          </p:cNvPr>
          <p:cNvSpPr/>
          <p:nvPr/>
        </p:nvSpPr>
        <p:spPr>
          <a:xfrm>
            <a:off x="14702697" y="3329268"/>
            <a:ext cx="3356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жариялайды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41F3FEF1-3B3E-4FA9-8CFA-99FC5F8E3527}"/>
              </a:ext>
            </a:extLst>
          </p:cNvPr>
          <p:cNvSpPr/>
          <p:nvPr/>
        </p:nvSpPr>
        <p:spPr>
          <a:xfrm>
            <a:off x="0" y="6245161"/>
            <a:ext cx="46578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Балаларға арналған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бос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 кезектен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шығарады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BDCC74B3-0E2D-4BFD-A206-054DB58DF762}"/>
              </a:ext>
            </a:extLst>
          </p:cNvPr>
          <p:cNvSpPr/>
          <p:nvPr/>
        </p:nvSpPr>
        <p:spPr>
          <a:xfrm>
            <a:off x="8392880" y="6364129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97A656F7-2E36-4A78-A710-B9099D6E9039}"/>
              </a:ext>
            </a:extLst>
          </p:cNvPr>
          <p:cNvSpPr/>
          <p:nvPr/>
        </p:nvSpPr>
        <p:spPr>
          <a:xfrm>
            <a:off x="12039600" y="5731756"/>
            <a:ext cx="30492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Жобалық қуаттан асырмай есеп айырысады және төлем жасайды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xmlns="" id="{8997AE89-3CC2-40E5-B549-07FA30C108B0}"/>
              </a:ext>
            </a:extLst>
          </p:cNvPr>
          <p:cNvSpPr/>
          <p:nvPr/>
        </p:nvSpPr>
        <p:spPr>
          <a:xfrm>
            <a:off x="15124148" y="5143500"/>
            <a:ext cx="31638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тамызда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шығаруды ескере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қайта топтастыруды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жүргізеді және балалардың нақты санын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жобалық қуатқа  сәйкестендіреді</a:t>
            </a:r>
            <a:endParaRPr lang="en-US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C7AF53FE-9BD6-464F-A1AC-5B54E640698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687" y="2441541"/>
            <a:ext cx="1220984" cy="122098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A02CFE0F-313B-49F8-A95F-7E2E90A3AB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41475" y="1664248"/>
            <a:ext cx="1219200" cy="10705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EDCFF069-CBC7-470E-A56A-D9DF2B2FDC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5016" y="2405702"/>
            <a:ext cx="922392" cy="889331"/>
          </a:xfrm>
          <a:prstGeom prst="rect">
            <a:avLst/>
          </a:prstGeom>
        </p:spPr>
      </p:pic>
      <p:sp>
        <p:nvSpPr>
          <p:cNvPr id="55" name="Стрелка: вниз 54">
            <a:extLst>
              <a:ext uri="{FF2B5EF4-FFF2-40B4-BE49-F238E27FC236}">
                <a16:creationId xmlns:a16="http://schemas.microsoft.com/office/drawing/2014/main" xmlns="" id="{1F611676-F6F1-4DA4-9E46-F0DD65AF3523}"/>
              </a:ext>
            </a:extLst>
          </p:cNvPr>
          <p:cNvSpPr/>
          <p:nvPr/>
        </p:nvSpPr>
        <p:spPr>
          <a:xfrm rot="16200000">
            <a:off x="5173471" y="295430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xmlns="" id="{8E505336-CA26-49D6-96D1-A91A8B024A40}"/>
              </a:ext>
            </a:extLst>
          </p:cNvPr>
          <p:cNvSpPr/>
          <p:nvPr/>
        </p:nvSpPr>
        <p:spPr>
          <a:xfrm rot="16200000">
            <a:off x="14600425" y="28654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xmlns="" id="{55D152EB-345A-499E-89B1-58CD92F0C4E0}"/>
              </a:ext>
            </a:extLst>
          </p:cNvPr>
          <p:cNvSpPr/>
          <p:nvPr/>
        </p:nvSpPr>
        <p:spPr>
          <a:xfrm rot="16200000">
            <a:off x="9983755" y="303817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26518877-045D-4BE7-B297-37A1AD2396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05553" y="5172588"/>
            <a:ext cx="1077217" cy="107721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2AC14697-9C5C-4F77-A770-1AF504D0801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64494" y="5312995"/>
            <a:ext cx="1184519" cy="687572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D633CA5F-3582-47BD-832F-6402CF8FD245}"/>
              </a:ext>
            </a:extLst>
          </p:cNvPr>
          <p:cNvSpPr/>
          <p:nvPr/>
        </p:nvSpPr>
        <p:spPr>
          <a:xfrm>
            <a:off x="5334000" y="6286500"/>
            <a:ext cx="665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 қабылдайды.Балаларды табелдейді</a:t>
            </a:r>
            <a:endParaRPr lang="en-US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Стрелка: вниз 80">
            <a:extLst>
              <a:ext uri="{FF2B5EF4-FFF2-40B4-BE49-F238E27FC236}">
                <a16:creationId xmlns:a16="http://schemas.microsoft.com/office/drawing/2014/main" xmlns="" id="{DA243007-77A6-4BA9-BA08-C40147BC8072}"/>
              </a:ext>
            </a:extLst>
          </p:cNvPr>
          <p:cNvSpPr/>
          <p:nvPr/>
        </p:nvSpPr>
        <p:spPr>
          <a:xfrm rot="16200000">
            <a:off x="4941760" y="5557926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: вниз 81">
            <a:extLst>
              <a:ext uri="{FF2B5EF4-FFF2-40B4-BE49-F238E27FC236}">
                <a16:creationId xmlns:a16="http://schemas.microsoft.com/office/drawing/2014/main" xmlns="" id="{18EDBB1A-69C4-4B5C-9C19-BC8EE71E29E2}"/>
              </a:ext>
            </a:extLst>
          </p:cNvPr>
          <p:cNvSpPr/>
          <p:nvPr/>
        </p:nvSpPr>
        <p:spPr>
          <a:xfrm rot="16200000">
            <a:off x="8006754" y="562990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вниз 82">
            <a:extLst>
              <a:ext uri="{FF2B5EF4-FFF2-40B4-BE49-F238E27FC236}">
                <a16:creationId xmlns:a16="http://schemas.microsoft.com/office/drawing/2014/main" xmlns="" id="{AA1B1412-D04E-4CA3-B140-6E3E58262470}"/>
              </a:ext>
            </a:extLst>
          </p:cNvPr>
          <p:cNvSpPr/>
          <p:nvPr/>
        </p:nvSpPr>
        <p:spPr>
          <a:xfrm rot="16200000">
            <a:off x="11028397" y="5597395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6EF6E810-971B-490C-BB97-101E47ADA97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648514" y="4855591"/>
            <a:ext cx="766763" cy="76676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64C24952-BFC8-450E-9993-00009C584D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1974" y="5013883"/>
            <a:ext cx="1376363" cy="1376363"/>
          </a:xfrm>
          <a:prstGeom prst="rect">
            <a:avLst/>
          </a:prstGeom>
        </p:spPr>
      </p:pic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xmlns="" id="{98EE97A6-E2B9-4643-ADE4-E77E39C79D4E}"/>
              </a:ext>
            </a:extLst>
          </p:cNvPr>
          <p:cNvSpPr/>
          <p:nvPr/>
        </p:nvSpPr>
        <p:spPr>
          <a:xfrm rot="16200000">
            <a:off x="1489836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xmlns="" id="{A42465C0-7580-4C88-ADB9-ED297A49D726}"/>
              </a:ext>
            </a:extLst>
          </p:cNvPr>
          <p:cNvSpPr/>
          <p:nvPr/>
        </p:nvSpPr>
        <p:spPr>
          <a:xfrm rot="16200000">
            <a:off x="606681" y="5590354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низ 87">
            <a:extLst>
              <a:ext uri="{FF2B5EF4-FFF2-40B4-BE49-F238E27FC236}">
                <a16:creationId xmlns:a16="http://schemas.microsoft.com/office/drawing/2014/main" xmlns="" id="{2456E12D-F17F-4B72-A5A8-94D6CC4B9970}"/>
              </a:ext>
            </a:extLst>
          </p:cNvPr>
          <p:cNvSpPr/>
          <p:nvPr/>
        </p:nvSpPr>
        <p:spPr>
          <a:xfrm rot="16200000">
            <a:off x="17751000" y="289236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771049D4-9125-4C05-A632-06B06D9AD322}"/>
              </a:ext>
            </a:extLst>
          </p:cNvPr>
          <p:cNvSpPr/>
          <p:nvPr/>
        </p:nvSpPr>
        <p:spPr>
          <a:xfrm>
            <a:off x="5618048" y="168189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5F7A3B3B-96F5-4F1F-89C4-83A3AFC91CEE}"/>
              </a:ext>
            </a:extLst>
          </p:cNvPr>
          <p:cNvSpPr/>
          <p:nvPr/>
        </p:nvSpPr>
        <p:spPr>
          <a:xfrm>
            <a:off x="10830913" y="172023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xmlns="" id="{C005E7C4-0A71-4816-AE39-F87ECFEA1D37}"/>
              </a:ext>
            </a:extLst>
          </p:cNvPr>
          <p:cNvSpPr/>
          <p:nvPr/>
        </p:nvSpPr>
        <p:spPr>
          <a:xfrm>
            <a:off x="1110021" y="4530025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АЖ 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xmlns="" id="{BDE68655-B827-477D-B40F-8CC06DF69041}"/>
              </a:ext>
            </a:extLst>
          </p:cNvPr>
          <p:cNvSpPr/>
          <p:nvPr/>
        </p:nvSpPr>
        <p:spPr>
          <a:xfrm>
            <a:off x="9125730" y="446180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12001" y="7429955"/>
            <a:ext cx="34372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 шаралар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Равнобедренный треугольник 65"/>
          <p:cNvSpPr/>
          <p:nvPr/>
        </p:nvSpPr>
        <p:spPr>
          <a:xfrm rot="5400000">
            <a:off x="977992" y="8367719"/>
            <a:ext cx="685357" cy="713950"/>
          </a:xfrm>
          <a:prstGeom prst="triangle">
            <a:avLst>
              <a:gd name="adj" fmla="val 51661"/>
            </a:avLst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667000" y="7962900"/>
            <a:ext cx="11141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маусымға дейін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МДҰ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демалысы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тізілімді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жұмыстарды аяқтау.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1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маусымнан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демалысы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ЖАО АЖ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 енгізу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                                                    1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маусымға дейін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шығаруға жоспарланған балалар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тізілімін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 жөніндегі жұмыстарды аяқтау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маусымнан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ЖАО АЖ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 енгізу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8918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164855" y="859128"/>
                <a:ext cx="8737602" cy="6565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i="1" dirty="0" err="1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Тізбені</a:t>
                </a:r>
                <a:r>
                  <a:rPr lang="ru-RU" sz="3200" b="1" i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3200" b="1" i="1" dirty="0" err="1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қалыптастыру тәртібі</a:t>
                </a:r>
                <a:endParaRPr lang="en-US" sz="3200" b="1" i="1" spc="-139" dirty="0">
                  <a:solidFill>
                    <a:schemeClr val="bg1"/>
                  </a:solidFill>
                  <a:latin typeface="Times New Roman" pitchFamily="18" charset="0"/>
                  <a:ea typeface="Fira Sans Medium"/>
                  <a:cs typeface="Times New Roman" pitchFamily="18" charset="0"/>
                  <a:sym typeface="Fira Sans Medium"/>
                </a:endParaRPr>
              </a:p>
            </p:txBody>
          </p:sp>
        </p:grpSp>
      </p:grpSp>
      <p:sp>
        <p:nvSpPr>
          <p:cNvPr id="24" name="Прямоугольник 23"/>
          <p:cNvSpPr/>
          <p:nvPr/>
        </p:nvSpPr>
        <p:spPr>
          <a:xfrm>
            <a:off x="7368906" y="2163454"/>
            <a:ext cx="102614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өтініш, бейнебақылау камераларының, дабыл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түймесі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дауыстық хабарландырудың болуы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 медициналық қамтамасыз етуді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асыруға арналған шарт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педагогтердің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штат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кестесінің және білімі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құжаттарының көшірмелері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ғимаратты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үй-жайларды жалдау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шартының көшірмесі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(бар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Fira Sans Light"/>
            </a:endParaRPr>
          </a:p>
        </p:txBody>
      </p: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372463" y="5223975"/>
            <a:ext cx="102614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шығу нәтижелері бойынша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талаптарға сәйкестігі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сәйкесістігі 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хаттама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тізбені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қалыптастырады және ресми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интернет-ресурста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орналастырады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Комиссия 3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endParaRPr lang="ru-RU" sz="2000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2114085">
            <a:off x="15806974" y="1126787"/>
            <a:ext cx="2535295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 конкурса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11"/>
          <p:cNvGrpSpPr/>
          <p:nvPr/>
        </p:nvGrpSpPr>
        <p:grpSpPr>
          <a:xfrm>
            <a:off x="398043" y="1351127"/>
            <a:ext cx="714076" cy="618457"/>
            <a:chOff x="0" y="0"/>
            <a:chExt cx="952102" cy="824609"/>
          </a:xfrm>
        </p:grpSpPr>
        <p:grpSp>
          <p:nvGrpSpPr>
            <p:cNvPr id="46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48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47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1395266" y="1328763"/>
            <a:ext cx="157407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органы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өзінің ресми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сайтында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өнім берушілердің тізбесін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 үшін құжаттарды қабылдау 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қаржыландыруға көшкеннен кейінгі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айдың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қаңтарынан кешіктірмей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күнінен кешіктірмей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орналастырады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Group 11"/>
          <p:cNvGrpSpPr/>
          <p:nvPr/>
        </p:nvGrpSpPr>
        <p:grpSpPr>
          <a:xfrm>
            <a:off x="390643" y="2400580"/>
            <a:ext cx="714076" cy="618457"/>
            <a:chOff x="0" y="0"/>
            <a:chExt cx="952102" cy="824609"/>
          </a:xfrm>
        </p:grpSpPr>
        <p:grpSp>
          <p:nvGrpSpPr>
            <p:cNvPr id="53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56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55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1387866" y="2404360"/>
            <a:ext cx="45557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құжаттарды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ЖАО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АЖ-не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тіркейді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 оқылатын түрде электрондық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PDF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форматында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6400801" y="2425793"/>
            <a:ext cx="680184" cy="620437"/>
          </a:xfrm>
          <a:prstGeom prst="rightArrow">
            <a:avLst>
              <a:gd name="adj1" fmla="val 50000"/>
              <a:gd name="adj2" fmla="val 69080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" name="Group 11"/>
          <p:cNvGrpSpPr/>
          <p:nvPr/>
        </p:nvGrpSpPr>
        <p:grpSpPr>
          <a:xfrm>
            <a:off x="390644" y="3895258"/>
            <a:ext cx="714076" cy="618457"/>
            <a:chOff x="0" y="0"/>
            <a:chExt cx="952102" cy="824609"/>
          </a:xfrm>
        </p:grpSpPr>
        <p:grpSp>
          <p:nvGrpSpPr>
            <p:cNvPr id="60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62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61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3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366833" y="3696656"/>
            <a:ext cx="48096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Құжаттарды ұсынғаннан кейін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 күні ішінде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барын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жарамдылығын тексеруді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асырады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195534" y="3538885"/>
            <a:ext cx="823648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Қызметтің басталуы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тоқтатылуы 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хабарламалар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МДҰ (3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одан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 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топ)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медициналық қызметке лицензиялар</a:t>
            </a:r>
            <a:endParaRPr lang="ru-RU" sz="2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hlinkClick r:id="rId2"/>
              </a:rPr>
              <a:t/>
            </a:r>
            <a:br>
              <a:rPr lang="ru-RU" dirty="0" smtClean="0">
                <a:hlinkClick r:id="rId2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372463" y="3665039"/>
            <a:ext cx="14069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АЖ  ЖАО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468885" y="4390493"/>
            <a:ext cx="979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ББ, ҚБ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9215112" y="4145387"/>
            <a:ext cx="8236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Заңды тұлғаны мемлекеттік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анықтама Санэпид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МДҰ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санэпид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сәйкестігі туралы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қорытынды Мемлекеттік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кірістер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органдарында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берешектің болмауы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8733042" y="3690403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/>
          <p:cNvSpPr/>
          <p:nvPr/>
        </p:nvSpPr>
        <p:spPr>
          <a:xfrm>
            <a:off x="8733042" y="4419057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55575" y="1105852"/>
            <a:ext cx="18009060" cy="5105452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1" name="Group 11"/>
          <p:cNvGrpSpPr/>
          <p:nvPr/>
        </p:nvGrpSpPr>
        <p:grpSpPr>
          <a:xfrm>
            <a:off x="390643" y="5287973"/>
            <a:ext cx="714076" cy="618457"/>
            <a:chOff x="0" y="0"/>
            <a:chExt cx="952102" cy="824609"/>
          </a:xfrm>
        </p:grpSpPr>
        <p:grpSp>
          <p:nvGrpSpPr>
            <p:cNvPr id="72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74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73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 smtClean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4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1330822" y="5287973"/>
            <a:ext cx="4857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Сәйкестікті анықтау үшін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-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 шығу үшін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sz="24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6400801" y="5375422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2"/>
          <p:cNvSpPr txBox="1"/>
          <p:nvPr/>
        </p:nvSpPr>
        <p:spPr>
          <a:xfrm>
            <a:off x="1140551" y="6897286"/>
            <a:ext cx="1142810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Тізімнен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ерекшелік</a:t>
            </a:r>
            <a:endParaRPr lang="en-US" sz="3200" b="1" i="1" dirty="0">
              <a:solidFill>
                <a:srgbClr val="002060"/>
              </a:solidFill>
              <a:latin typeface="Times New Roman" pitchFamily="18" charset="0"/>
              <a:ea typeface="Fira Sans Ultra-Bold"/>
              <a:cs typeface="Times New Roman" pitchFamily="18" charset="0"/>
              <a:sym typeface="Fira Sans Ultra-Bold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155575" y="6744309"/>
            <a:ext cx="18009060" cy="2850363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4" name="Group 11"/>
          <p:cNvGrpSpPr/>
          <p:nvPr/>
        </p:nvGrpSpPr>
        <p:grpSpPr>
          <a:xfrm>
            <a:off x="465723" y="7582116"/>
            <a:ext cx="714076" cy="618457"/>
            <a:chOff x="0" y="0"/>
            <a:chExt cx="952102" cy="824609"/>
          </a:xfrm>
          <a:solidFill>
            <a:srgbClr val="1836B2"/>
          </a:solidFill>
        </p:grpSpPr>
        <p:grpSp>
          <p:nvGrpSpPr>
            <p:cNvPr id="85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  <a:grpFill/>
          </p:grpSpPr>
          <p:sp>
            <p:nvSpPr>
              <p:cNvPr id="87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grpFill/>
            </p:spPr>
          </p:sp>
        </p:grpSp>
        <p:sp>
          <p:nvSpPr>
            <p:cNvPr id="86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88" name="Прямоугольник 87"/>
          <p:cNvSpPr/>
          <p:nvPr/>
        </p:nvSpPr>
        <p:spPr>
          <a:xfrm>
            <a:off x="1288235" y="7440236"/>
            <a:ext cx="165215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жағдайларда көрсетілетін қызметтерді берушілер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тізбесінен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шығарылады: жоспарлы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шеңберінде анықталған бұзушылықтар жойылмаған жағдайда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іс-шараларының нәтижелері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МДҰ-дағы балалардың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саны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емес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бөлігінде бұрмалау фактісі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анықталғанда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құжаттарды верификациялау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қорытындылары бойынша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деректердің дұрыс еместігі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анықталған кезде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МДҰ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–ның орналасқан жерінің өзгеруі (ғимараттың/үй-жайдың өзгеруі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ұсынылмаған.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Стрелка вправо 64"/>
          <p:cNvSpPr/>
          <p:nvPr/>
        </p:nvSpPr>
        <p:spPr>
          <a:xfrm>
            <a:off x="6400801" y="3944727"/>
            <a:ext cx="680184" cy="620437"/>
          </a:xfrm>
          <a:prstGeom prst="rightArrow">
            <a:avLst>
              <a:gd name="adj1" fmla="val 50000"/>
              <a:gd name="adj2" fmla="val 69080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48" t="3820" r="39780" b="7890"/>
          <a:stretch/>
        </p:blipFill>
        <p:spPr>
          <a:xfrm>
            <a:off x="728949" y="6744309"/>
            <a:ext cx="187623" cy="8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47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81000" y="1477720"/>
            <a:ext cx="1714500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Неліктен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оператор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АҚ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"Қаржы орталығы" таңдалды?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 algn="just"/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Заңға сәйкес «Қаржы орталығы"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басына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шаққандағы қаржыландыруға қатысушылардың қызметін үйлестіру жөніндегі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оператор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28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x-none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x-none" sz="2800" b="1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x-none" sz="2800" b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</a:t>
            </a:r>
            <a:r>
              <a:rPr lang="x-none" sz="2800" b="1" i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аучер</a:t>
            </a:r>
            <a:r>
              <a:rPr lang="kk-KZ" sz="2800" b="1" i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не істейді</a:t>
            </a:r>
            <a:r>
              <a:rPr lang="x-none" sz="2800" b="1" i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?</a:t>
            </a:r>
            <a:endParaRPr lang="x-none" sz="28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kk-KZ" sz="2800" b="1" i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Жауап</a:t>
            </a:r>
            <a:r>
              <a:rPr lang="x-none" sz="2800" b="1" i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қаржыландыру, ең алдымен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рәсімдік өзгерістерге бағытталған: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</a:t>
            </a: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1)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қою түбегейлі өзгереді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бала "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ақша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үшін кезекте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тұрады және әділ бөлу орын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ертерек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тұрса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тезірек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Бұдан басқа,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орындарды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аулау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"және кезек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нөмірін қайтару қағидаты алынып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тасталды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2)" субъективизм"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элементтері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алынып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тасталды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балабақшаны  таңдайды,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 ЖАО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әрбір балабақша  үшін мемлекеттік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көлемін бекітпейді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3) МДҰ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өзінің жобалық қуаты шегінде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ваучерге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қатысады;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жаңа балабақшалар  барлық құжаттар ашылған және жиналған сәттен бастап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яғни бюджеттен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қосымша қаражат бөлінуіне қарамастан тізбеге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енгізілуі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 ретте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конкурсқа жол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берілмейді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just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5) бала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 ваучерімен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кезекке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қайта қойылмай ауысады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3.Егер бала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 балабақшаға ауысып,орнына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басқа бала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келсе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?</a:t>
            </a:r>
            <a:endParaRPr lang="x-none" sz="2800" b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Жауап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контингентін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толықтыру: балалардың басқа бақтардан ауысуы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үшін "күту парағы" құралы жасалды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-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жаңа ваучерлерді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бөлу.</a:t>
            </a:r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endParaRPr lang="x-none" sz="28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4.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шеңберінде кезектегі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барлық балаларды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қамтуға кепілдік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беріле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                                                                                    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жоқ,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ЖАО-ның бекітілген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қатаң түрде беріледі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  <a:endParaRPr lang="x-none" sz="28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Freeform 16"/>
          <p:cNvSpPr/>
          <p:nvPr/>
        </p:nvSpPr>
        <p:spPr>
          <a:xfrm rot="10800000">
            <a:off x="8965" y="0"/>
            <a:ext cx="7218627" cy="779037"/>
          </a:xfrm>
          <a:custGeom>
            <a:avLst/>
            <a:gdLst/>
            <a:ahLst/>
            <a:cxnLst/>
            <a:rect l="l" t="t" r="r" b="b"/>
            <a:pathLst>
              <a:path w="29272148" h="5372100">
                <a:moveTo>
                  <a:pt x="27721477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27721477" y="5372100"/>
                </a:lnTo>
                <a:lnTo>
                  <a:pt x="29272148" y="2686050"/>
                </a:lnTo>
                <a:lnTo>
                  <a:pt x="27721477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342900"/>
            <a:ext cx="6172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ЖИІ ҚОЙЫЛАТЫН СҰРАҚТАР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RU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276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04800" y="1181100"/>
            <a:ext cx="15739433" cy="88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 тек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банкте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шот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арқылы жүзеге асырылады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Жоқ,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 2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түрде жүзеге асырылады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виртуалды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қаржылық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Виртуалды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ваучермен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шот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ашудың қажеті жоқ және қаражат бірден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ұйымға аударылады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Қаржылық ваучермен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шот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ашады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қаражат кейіннен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бақшаға аудару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үшін шотқа аударылады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кету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қаржылық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ата-ананың өзі ерік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жағдайда ғана жүзеге асырылады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x-none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Жаңа балабақшалар ваучерді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қалай  алады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x-none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Ақпараттандыру объектісіне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өтініш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құжаттарды орналастыру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жеткілікті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бөлімі тексереді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толық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пакет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ұсынылған жағдайда көшпелі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комиссия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Комиссияның оң хаттамасынан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МДҰ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тізбеге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енгізіледі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24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endParaRPr lang="x-none" sz="2400" b="1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x-none" sz="2400" b="1" i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7</a:t>
            </a:r>
            <a:r>
              <a:rPr lang="x-none" sz="2400" b="1" i="1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Төлем қалай жүзеге асырылады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x-none" sz="2800" b="1" i="1" smtClean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5-ші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жағдай бойынша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ЖАО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ақпараттық жүйесінен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ұйымдардың қатысуынсыз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"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 орталығы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АҚ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ақпараттық жүйесіне қатысу табельдері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түсіріледі.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нақты көрсетілген қызметтер бойынша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күнде және болжамды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күнде жүргізіледі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айда 1-ден 15-ке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ата-аналардың өзі  балабақшаға қатысу табелін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16-шы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күні бекітілген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табельдерді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түсіру және салыстыру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қорытындылары ағымдағы айдың сомасын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есептеу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ескеріледі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Ваучерлік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қаржыландыру кезінде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қандай алаңдаушылықтар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бар? </a:t>
            </a:r>
          </a:p>
          <a:p>
            <a:pPr algn="just"/>
            <a:r>
              <a:rPr lang="ru-RU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пилоттық жоба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балалардың көптеп кетуі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жүріп жатқан бақшаларда  жеткіліксіз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қаржыландыру қаупі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көрсетті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кету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көрсетілетін қызметтердің сапасының төмендігімен байланысты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тиісінше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 дамуына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инвестиция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салатын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салыстырмалы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түрде жоғары 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сапа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деңгейіне ие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балабақшалар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керісінше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қаржыландыруды арттыра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алды</a:t>
            </a:r>
            <a:r>
              <a:rPr lang="ru-RU" sz="2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2400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/>
            <a:r>
              <a:rPr lang="x-none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x-none" sz="24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Балалардың қазіргі контингентімен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балабашаға қазір келіп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жүрген 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барлық балалар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түрде ваучерге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ауысады</a:t>
            </a:r>
            <a:r>
              <a:rPr lang="ru-RU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2800" i="1" dirty="0">
              <a:solidFill>
                <a:schemeClr val="bg1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56290"/>
            <a:ext cx="6172200" cy="94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63" b="1" dirty="0" smtClean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ЖИІ ҚОЙЫЛАТЫН СҰРАҚТАР (продолжение)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ru-RU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20065</TotalTime>
  <Words>2554</Words>
  <Application>Microsoft Office PowerPoint</Application>
  <PresentationFormat>Произвольный</PresentationFormat>
  <Paragraphs>355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Times New Roman</vt:lpstr>
      <vt:lpstr>Calibri</vt:lpstr>
      <vt:lpstr>Fira Sans Ultra-Bold</vt:lpstr>
      <vt:lpstr>Wingdings</vt:lpstr>
      <vt:lpstr>Fira Sans Medium</vt:lpstr>
      <vt:lpstr>Courier New</vt:lpstr>
      <vt:lpstr>Helvetica Neue Medium</vt:lpstr>
      <vt:lpstr>Barlow Medium</vt:lpstr>
      <vt:lpstr>Fira Sans Light</vt:lpstr>
      <vt:lpstr>Verdana</vt:lpstr>
      <vt:lpstr>Poppins Regular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ПОЛЬЗОВАТЕЛЬ</cp:lastModifiedBy>
  <cp:revision>340</cp:revision>
  <cp:lastPrinted>2025-02-07T11:52:10Z</cp:lastPrinted>
  <dcterms:created xsi:type="dcterms:W3CDTF">2006-08-16T00:00:00Z</dcterms:created>
  <dcterms:modified xsi:type="dcterms:W3CDTF">2025-10-10T09:09:23Z</dcterms:modified>
  <dc:identifier>DAGYo0F8DDU</dc:identifier>
</cp:coreProperties>
</file>